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8" r:id="rId3"/>
    <p:sldId id="283" r:id="rId4"/>
    <p:sldId id="266" r:id="rId5"/>
    <p:sldId id="267" r:id="rId6"/>
    <p:sldId id="269" r:id="rId7"/>
    <p:sldId id="270" r:id="rId8"/>
    <p:sldId id="284" r:id="rId9"/>
    <p:sldId id="271" r:id="rId10"/>
    <p:sldId id="272" r:id="rId11"/>
    <p:sldId id="293" r:id="rId12"/>
    <p:sldId id="285" r:id="rId13"/>
    <p:sldId id="268" r:id="rId14"/>
    <p:sldId id="286" r:id="rId15"/>
    <p:sldId id="287" r:id="rId16"/>
    <p:sldId id="275" r:id="rId17"/>
    <p:sldId id="276" r:id="rId18"/>
    <p:sldId id="278" r:id="rId19"/>
    <p:sldId id="289" r:id="rId20"/>
    <p:sldId id="290" r:id="rId21"/>
    <p:sldId id="291" r:id="rId22"/>
    <p:sldId id="292" r:id="rId23"/>
    <p:sldId id="288"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guide id="3" pos="4248" userDrawn="1">
          <p15:clr>
            <a:srgbClr val="A4A3A4"/>
          </p15:clr>
        </p15:guide>
        <p15:guide id="4" pos="5246" userDrawn="1">
          <p15:clr>
            <a:srgbClr val="A4A3A4"/>
          </p15:clr>
        </p15:guide>
        <p15:guide id="5" orient="horz" pos="2568" userDrawn="1">
          <p15:clr>
            <a:srgbClr val="A4A3A4"/>
          </p15:clr>
        </p15:guide>
        <p15:guide id="6" orient="horz" pos="3158" userDrawn="1">
          <p15:clr>
            <a:srgbClr val="A4A3A4"/>
          </p15:clr>
        </p15:guide>
        <p15:guide id="7" orient="horz" pos="2205">
          <p15:clr>
            <a:srgbClr val="A4A3A4"/>
          </p15:clr>
        </p15:guide>
        <p15:guide id="8" orient="horz" pos="1117">
          <p15:clr>
            <a:srgbClr val="A4A3A4"/>
          </p15:clr>
        </p15:guide>
        <p15:guide id="9" pos="166">
          <p15:clr>
            <a:srgbClr val="A4A3A4"/>
          </p15:clr>
        </p15:guide>
        <p15:guide id="10" pos="44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8"/>
    <a:srgbClr val="7F7F7F"/>
    <a:srgbClr val="595959"/>
    <a:srgbClr val="404040"/>
    <a:srgbClr val="000000"/>
    <a:srgbClr val="2F2F2F"/>
    <a:srgbClr val="DDDDDD"/>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94660"/>
  </p:normalViewPr>
  <p:slideViewPr>
    <p:cSldViewPr>
      <p:cViewPr>
        <p:scale>
          <a:sx n="71" d="100"/>
          <a:sy n="71" d="100"/>
        </p:scale>
        <p:origin x="-690" y="-72"/>
      </p:cViewPr>
      <p:guideLst>
        <p:guide orient="horz" pos="2160"/>
        <p:guide orient="horz" pos="2568"/>
        <p:guide orient="horz" pos="3158"/>
        <p:guide orient="horz" pos="2205"/>
        <p:guide orient="horz" pos="1117"/>
        <p:guide pos="3840"/>
        <p:guide pos="4248"/>
        <p:guide pos="5247"/>
        <p:guide pos="167"/>
        <p:guide pos="4431"/>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311378-F5BE-4258-8CC1-B66DD27553C1}"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zh-CN" altLang="en-US"/>
        </a:p>
      </dgm:t>
    </dgm:pt>
    <dgm:pt modelId="{D8EC63B1-771F-43AD-A0E0-C590EAEE940E}">
      <dgm:prSet phldrT="[文本]"/>
      <dgm:spPr/>
      <dgm:t>
        <a:bodyPr/>
        <a:lstStyle/>
        <a:p>
          <a:r>
            <a:rPr lang="zh-CN" altLang="en-US" dirty="0" smtClean="0"/>
            <a:t>常用检测法</a:t>
          </a:r>
          <a:endParaRPr lang="zh-CN" altLang="en-US" dirty="0"/>
        </a:p>
      </dgm:t>
    </dgm:pt>
    <dgm:pt modelId="{1FB58AFB-80A2-47B2-A765-015074BF9FB3}" type="parTrans" cxnId="{9EDA13A8-F9D5-4282-ADFC-ECB00F2C7B26}">
      <dgm:prSet/>
      <dgm:spPr/>
      <dgm:t>
        <a:bodyPr/>
        <a:lstStyle/>
        <a:p>
          <a:endParaRPr lang="zh-CN" altLang="en-US"/>
        </a:p>
      </dgm:t>
    </dgm:pt>
    <dgm:pt modelId="{8C15F13E-750E-439A-9518-EA03D530326D}" type="sibTrans" cxnId="{9EDA13A8-F9D5-4282-ADFC-ECB00F2C7B26}">
      <dgm:prSet/>
      <dgm:spPr/>
      <dgm:t>
        <a:bodyPr/>
        <a:lstStyle/>
        <a:p>
          <a:endParaRPr lang="zh-CN" altLang="en-US"/>
        </a:p>
      </dgm:t>
    </dgm:pt>
    <dgm:pt modelId="{4AD34344-FD7C-4910-A296-03231CDCD986}">
      <dgm:prSet phldrT="[文本]"/>
      <dgm:spPr/>
      <dgm:t>
        <a:bodyPr/>
        <a:lstStyle/>
        <a:p>
          <a:r>
            <a:rPr lang="zh-CN" altLang="en-US" dirty="0" smtClean="0"/>
            <a:t>荧光免疫法</a:t>
          </a:r>
          <a:endParaRPr lang="zh-CN" altLang="en-US" dirty="0"/>
        </a:p>
      </dgm:t>
    </dgm:pt>
    <dgm:pt modelId="{F78A2210-FCBC-4353-A13C-97DB1558D19A}" type="parTrans" cxnId="{BFC1A59C-46A6-4323-AF0F-E9736EA9999A}">
      <dgm:prSet/>
      <dgm:spPr/>
      <dgm:t>
        <a:bodyPr/>
        <a:lstStyle/>
        <a:p>
          <a:endParaRPr lang="zh-CN" altLang="en-US"/>
        </a:p>
      </dgm:t>
    </dgm:pt>
    <dgm:pt modelId="{4957C70B-E2FB-41C4-9A7F-4EFE80CB0745}" type="sibTrans" cxnId="{BFC1A59C-46A6-4323-AF0F-E9736EA9999A}">
      <dgm:prSet/>
      <dgm:spPr/>
      <dgm:t>
        <a:bodyPr/>
        <a:lstStyle/>
        <a:p>
          <a:endParaRPr lang="zh-CN" altLang="en-US"/>
        </a:p>
      </dgm:t>
    </dgm:pt>
    <dgm:pt modelId="{B487BF61-8768-4995-8261-E0F5860A014F}">
      <dgm:prSet phldrT="[文本]"/>
      <dgm:spPr/>
      <dgm:t>
        <a:bodyPr/>
        <a:lstStyle/>
        <a:p>
          <a:r>
            <a:rPr lang="zh-CN" altLang="en-US" dirty="0" smtClean="0"/>
            <a:t>生物法</a:t>
          </a:r>
          <a:endParaRPr lang="zh-CN" altLang="en-US" dirty="0"/>
        </a:p>
      </dgm:t>
    </dgm:pt>
    <dgm:pt modelId="{E3194B65-A51A-4FF2-A816-AD2E6CFECACA}" type="parTrans" cxnId="{7939A86A-12BC-499A-8915-8BF3C4206E98}">
      <dgm:prSet/>
      <dgm:spPr/>
      <dgm:t>
        <a:bodyPr/>
        <a:lstStyle/>
        <a:p>
          <a:endParaRPr lang="zh-CN" altLang="en-US"/>
        </a:p>
      </dgm:t>
    </dgm:pt>
    <dgm:pt modelId="{9F3A63AC-B317-4B46-97BF-8AE87BA5B717}" type="sibTrans" cxnId="{7939A86A-12BC-499A-8915-8BF3C4206E98}">
      <dgm:prSet/>
      <dgm:spPr/>
      <dgm:t>
        <a:bodyPr/>
        <a:lstStyle/>
        <a:p>
          <a:endParaRPr lang="zh-CN" altLang="en-US"/>
        </a:p>
      </dgm:t>
    </dgm:pt>
    <dgm:pt modelId="{F0BF1957-70CD-4CA7-84C3-A8FB2C91A2C8}">
      <dgm:prSet phldrT="[文本]"/>
      <dgm:spPr/>
      <dgm:t>
        <a:bodyPr/>
        <a:lstStyle/>
        <a:p>
          <a:r>
            <a:rPr lang="zh-CN" altLang="en-US" dirty="0" smtClean="0">
              <a:solidFill>
                <a:srgbClr val="FFFF00"/>
              </a:solidFill>
            </a:rPr>
            <a:t>索氏萃取</a:t>
          </a:r>
          <a:endParaRPr lang="zh-CN" altLang="en-US" dirty="0">
            <a:solidFill>
              <a:srgbClr val="FFFF00"/>
            </a:solidFill>
          </a:endParaRPr>
        </a:p>
      </dgm:t>
    </dgm:pt>
    <dgm:pt modelId="{B4E6BA42-CD8F-4A0C-96ED-B633EC80555A}" type="parTrans" cxnId="{970E4CA3-C537-445D-A0AE-D9B3746D9685}">
      <dgm:prSet/>
      <dgm:spPr/>
      <dgm:t>
        <a:bodyPr/>
        <a:lstStyle/>
        <a:p>
          <a:endParaRPr lang="zh-CN" altLang="en-US"/>
        </a:p>
      </dgm:t>
    </dgm:pt>
    <dgm:pt modelId="{F8E3DE26-45BC-449D-8785-57D2381C4D40}" type="sibTrans" cxnId="{970E4CA3-C537-445D-A0AE-D9B3746D9685}">
      <dgm:prSet/>
      <dgm:spPr/>
      <dgm:t>
        <a:bodyPr/>
        <a:lstStyle/>
        <a:p>
          <a:endParaRPr lang="zh-CN" altLang="en-US"/>
        </a:p>
      </dgm:t>
    </dgm:pt>
    <dgm:pt modelId="{DEC7112C-020B-45CD-913B-79C478F77F62}">
      <dgm:prSet phldrT="[文本]"/>
      <dgm:spPr/>
      <dgm:t>
        <a:bodyPr/>
        <a:lstStyle/>
        <a:p>
          <a:r>
            <a:rPr lang="zh-CN" altLang="en-US" dirty="0" smtClean="0"/>
            <a:t>激光质谱检测</a:t>
          </a:r>
          <a:endParaRPr lang="zh-CN" altLang="en-US" dirty="0"/>
        </a:p>
      </dgm:t>
    </dgm:pt>
    <dgm:pt modelId="{8525EDAA-39A6-45FE-A2CA-90EA57D3FEB1}" type="parTrans" cxnId="{8550FE09-C472-4516-B25F-4A91444A50AD}">
      <dgm:prSet/>
      <dgm:spPr/>
      <dgm:t>
        <a:bodyPr/>
        <a:lstStyle/>
        <a:p>
          <a:endParaRPr lang="zh-CN" altLang="en-US"/>
        </a:p>
      </dgm:t>
    </dgm:pt>
    <dgm:pt modelId="{A9520394-F155-4A74-8652-8C5FCCFA704E}" type="sibTrans" cxnId="{8550FE09-C472-4516-B25F-4A91444A50AD}">
      <dgm:prSet/>
      <dgm:spPr/>
      <dgm:t>
        <a:bodyPr/>
        <a:lstStyle/>
        <a:p>
          <a:endParaRPr lang="zh-CN" altLang="en-US"/>
        </a:p>
      </dgm:t>
    </dgm:pt>
    <dgm:pt modelId="{8ECBDD4D-B24F-49CC-91EC-7C099DA7A5B9}" type="pres">
      <dgm:prSet presAssocID="{79311378-F5BE-4258-8CC1-B66DD27553C1}" presName="Name0" presStyleCnt="0">
        <dgm:presLayoutVars>
          <dgm:chMax val="1"/>
          <dgm:dir/>
          <dgm:animLvl val="ctr"/>
          <dgm:resizeHandles val="exact"/>
        </dgm:presLayoutVars>
      </dgm:prSet>
      <dgm:spPr/>
      <dgm:t>
        <a:bodyPr/>
        <a:lstStyle/>
        <a:p>
          <a:endParaRPr lang="zh-CN" altLang="en-US"/>
        </a:p>
      </dgm:t>
    </dgm:pt>
    <dgm:pt modelId="{C219C8A4-3F26-4605-A5FB-82E76AC83EB6}" type="pres">
      <dgm:prSet presAssocID="{D8EC63B1-771F-43AD-A0E0-C590EAEE940E}" presName="centerShape" presStyleLbl="node0" presStyleIdx="0" presStyleCnt="1"/>
      <dgm:spPr/>
      <dgm:t>
        <a:bodyPr/>
        <a:lstStyle/>
        <a:p>
          <a:endParaRPr lang="zh-CN" altLang="en-US"/>
        </a:p>
      </dgm:t>
    </dgm:pt>
    <dgm:pt modelId="{974FB9A4-11FA-45A0-B5D4-AE2F91327C6D}" type="pres">
      <dgm:prSet presAssocID="{F78A2210-FCBC-4353-A13C-97DB1558D19A}" presName="parTrans" presStyleLbl="sibTrans2D1" presStyleIdx="0" presStyleCnt="4"/>
      <dgm:spPr/>
      <dgm:t>
        <a:bodyPr/>
        <a:lstStyle/>
        <a:p>
          <a:endParaRPr lang="zh-CN" altLang="en-US"/>
        </a:p>
      </dgm:t>
    </dgm:pt>
    <dgm:pt modelId="{FADE8DF1-B067-4110-86E6-86A8F2C4CFBE}" type="pres">
      <dgm:prSet presAssocID="{F78A2210-FCBC-4353-A13C-97DB1558D19A}" presName="connectorText" presStyleLbl="sibTrans2D1" presStyleIdx="0" presStyleCnt="4"/>
      <dgm:spPr/>
      <dgm:t>
        <a:bodyPr/>
        <a:lstStyle/>
        <a:p>
          <a:endParaRPr lang="zh-CN" altLang="en-US"/>
        </a:p>
      </dgm:t>
    </dgm:pt>
    <dgm:pt modelId="{9728F57C-8320-4EA3-8284-DD02F605B781}" type="pres">
      <dgm:prSet presAssocID="{4AD34344-FD7C-4910-A296-03231CDCD986}" presName="node" presStyleLbl="node1" presStyleIdx="0" presStyleCnt="4">
        <dgm:presLayoutVars>
          <dgm:bulletEnabled val="1"/>
        </dgm:presLayoutVars>
      </dgm:prSet>
      <dgm:spPr/>
      <dgm:t>
        <a:bodyPr/>
        <a:lstStyle/>
        <a:p>
          <a:endParaRPr lang="zh-CN" altLang="en-US"/>
        </a:p>
      </dgm:t>
    </dgm:pt>
    <dgm:pt modelId="{59A9D23F-FB1D-4182-8204-7E0CA5402152}" type="pres">
      <dgm:prSet presAssocID="{E3194B65-A51A-4FF2-A816-AD2E6CFECACA}" presName="parTrans" presStyleLbl="sibTrans2D1" presStyleIdx="1" presStyleCnt="4"/>
      <dgm:spPr/>
      <dgm:t>
        <a:bodyPr/>
        <a:lstStyle/>
        <a:p>
          <a:endParaRPr lang="zh-CN" altLang="en-US"/>
        </a:p>
      </dgm:t>
    </dgm:pt>
    <dgm:pt modelId="{D60B6FDE-E5EE-4DB4-9FF7-C0A814927ED2}" type="pres">
      <dgm:prSet presAssocID="{E3194B65-A51A-4FF2-A816-AD2E6CFECACA}" presName="connectorText" presStyleLbl="sibTrans2D1" presStyleIdx="1" presStyleCnt="4"/>
      <dgm:spPr/>
      <dgm:t>
        <a:bodyPr/>
        <a:lstStyle/>
        <a:p>
          <a:endParaRPr lang="zh-CN" altLang="en-US"/>
        </a:p>
      </dgm:t>
    </dgm:pt>
    <dgm:pt modelId="{BC02CC16-90F5-4E91-82D6-65C1C1174F56}" type="pres">
      <dgm:prSet presAssocID="{B487BF61-8768-4995-8261-E0F5860A014F}" presName="node" presStyleLbl="node1" presStyleIdx="1" presStyleCnt="4">
        <dgm:presLayoutVars>
          <dgm:bulletEnabled val="1"/>
        </dgm:presLayoutVars>
      </dgm:prSet>
      <dgm:spPr/>
      <dgm:t>
        <a:bodyPr/>
        <a:lstStyle/>
        <a:p>
          <a:endParaRPr lang="zh-CN" altLang="en-US"/>
        </a:p>
      </dgm:t>
    </dgm:pt>
    <dgm:pt modelId="{7C0E5D0B-9C42-478F-B662-495A29098154}" type="pres">
      <dgm:prSet presAssocID="{B4E6BA42-CD8F-4A0C-96ED-B633EC80555A}" presName="parTrans" presStyleLbl="sibTrans2D1" presStyleIdx="2" presStyleCnt="4"/>
      <dgm:spPr/>
      <dgm:t>
        <a:bodyPr/>
        <a:lstStyle/>
        <a:p>
          <a:endParaRPr lang="zh-CN" altLang="en-US"/>
        </a:p>
      </dgm:t>
    </dgm:pt>
    <dgm:pt modelId="{B0D5E6B2-6D66-4D5A-A25E-8D23EBBE2865}" type="pres">
      <dgm:prSet presAssocID="{B4E6BA42-CD8F-4A0C-96ED-B633EC80555A}" presName="connectorText" presStyleLbl="sibTrans2D1" presStyleIdx="2" presStyleCnt="4"/>
      <dgm:spPr/>
      <dgm:t>
        <a:bodyPr/>
        <a:lstStyle/>
        <a:p>
          <a:endParaRPr lang="zh-CN" altLang="en-US"/>
        </a:p>
      </dgm:t>
    </dgm:pt>
    <dgm:pt modelId="{9867A9B7-4183-4C20-B880-C65863A4B1A1}" type="pres">
      <dgm:prSet presAssocID="{F0BF1957-70CD-4CA7-84C3-A8FB2C91A2C8}" presName="node" presStyleLbl="node1" presStyleIdx="2" presStyleCnt="4">
        <dgm:presLayoutVars>
          <dgm:bulletEnabled val="1"/>
        </dgm:presLayoutVars>
      </dgm:prSet>
      <dgm:spPr/>
      <dgm:t>
        <a:bodyPr/>
        <a:lstStyle/>
        <a:p>
          <a:endParaRPr lang="zh-CN" altLang="en-US"/>
        </a:p>
      </dgm:t>
    </dgm:pt>
    <dgm:pt modelId="{3E8B7ECD-99EB-40C2-85F7-D8098A88327B}" type="pres">
      <dgm:prSet presAssocID="{8525EDAA-39A6-45FE-A2CA-90EA57D3FEB1}" presName="parTrans" presStyleLbl="sibTrans2D1" presStyleIdx="3" presStyleCnt="4"/>
      <dgm:spPr/>
      <dgm:t>
        <a:bodyPr/>
        <a:lstStyle/>
        <a:p>
          <a:endParaRPr lang="zh-CN" altLang="en-US"/>
        </a:p>
      </dgm:t>
    </dgm:pt>
    <dgm:pt modelId="{A634D6A0-461C-46DC-87DD-932D532D3BB4}" type="pres">
      <dgm:prSet presAssocID="{8525EDAA-39A6-45FE-A2CA-90EA57D3FEB1}" presName="connectorText" presStyleLbl="sibTrans2D1" presStyleIdx="3" presStyleCnt="4"/>
      <dgm:spPr/>
      <dgm:t>
        <a:bodyPr/>
        <a:lstStyle/>
        <a:p>
          <a:endParaRPr lang="zh-CN" altLang="en-US"/>
        </a:p>
      </dgm:t>
    </dgm:pt>
    <dgm:pt modelId="{7705E2D0-AF7B-4D5C-AD11-8A5DD3D377DD}" type="pres">
      <dgm:prSet presAssocID="{DEC7112C-020B-45CD-913B-79C478F77F62}" presName="node" presStyleLbl="node1" presStyleIdx="3" presStyleCnt="4">
        <dgm:presLayoutVars>
          <dgm:bulletEnabled val="1"/>
        </dgm:presLayoutVars>
      </dgm:prSet>
      <dgm:spPr/>
      <dgm:t>
        <a:bodyPr/>
        <a:lstStyle/>
        <a:p>
          <a:endParaRPr lang="zh-CN" altLang="en-US"/>
        </a:p>
      </dgm:t>
    </dgm:pt>
  </dgm:ptLst>
  <dgm:cxnLst>
    <dgm:cxn modelId="{E309C293-9359-4FAE-89F4-BED21902E7E6}" type="presOf" srcId="{F0BF1957-70CD-4CA7-84C3-A8FB2C91A2C8}" destId="{9867A9B7-4183-4C20-B880-C65863A4B1A1}" srcOrd="0" destOrd="0" presId="urn:microsoft.com/office/officeart/2005/8/layout/radial5"/>
    <dgm:cxn modelId="{7C61F165-4AEC-46A3-9428-8E1B5F4D094A}" type="presOf" srcId="{D8EC63B1-771F-43AD-A0E0-C590EAEE940E}" destId="{C219C8A4-3F26-4605-A5FB-82E76AC83EB6}" srcOrd="0" destOrd="0" presId="urn:microsoft.com/office/officeart/2005/8/layout/radial5"/>
    <dgm:cxn modelId="{8550FE09-C472-4516-B25F-4A91444A50AD}" srcId="{D8EC63B1-771F-43AD-A0E0-C590EAEE940E}" destId="{DEC7112C-020B-45CD-913B-79C478F77F62}" srcOrd="3" destOrd="0" parTransId="{8525EDAA-39A6-45FE-A2CA-90EA57D3FEB1}" sibTransId="{A9520394-F155-4A74-8652-8C5FCCFA704E}"/>
    <dgm:cxn modelId="{80F92CA7-6AA6-4329-A93E-C0D024479234}" type="presOf" srcId="{8525EDAA-39A6-45FE-A2CA-90EA57D3FEB1}" destId="{3E8B7ECD-99EB-40C2-85F7-D8098A88327B}" srcOrd="0" destOrd="0" presId="urn:microsoft.com/office/officeart/2005/8/layout/radial5"/>
    <dgm:cxn modelId="{F1E8EC93-C05F-420E-9D15-E21D7DD65D64}" type="presOf" srcId="{F78A2210-FCBC-4353-A13C-97DB1558D19A}" destId="{FADE8DF1-B067-4110-86E6-86A8F2C4CFBE}" srcOrd="1" destOrd="0" presId="urn:microsoft.com/office/officeart/2005/8/layout/radial5"/>
    <dgm:cxn modelId="{44B01D51-6C98-4996-92E9-EF8F5F40D009}" type="presOf" srcId="{E3194B65-A51A-4FF2-A816-AD2E6CFECACA}" destId="{D60B6FDE-E5EE-4DB4-9FF7-C0A814927ED2}" srcOrd="1" destOrd="0" presId="urn:microsoft.com/office/officeart/2005/8/layout/radial5"/>
    <dgm:cxn modelId="{BFC1A59C-46A6-4323-AF0F-E9736EA9999A}" srcId="{D8EC63B1-771F-43AD-A0E0-C590EAEE940E}" destId="{4AD34344-FD7C-4910-A296-03231CDCD986}" srcOrd="0" destOrd="0" parTransId="{F78A2210-FCBC-4353-A13C-97DB1558D19A}" sibTransId="{4957C70B-E2FB-41C4-9A7F-4EFE80CB0745}"/>
    <dgm:cxn modelId="{4184A800-916C-4E93-AA4F-387F7FD8CBEC}" type="presOf" srcId="{4AD34344-FD7C-4910-A296-03231CDCD986}" destId="{9728F57C-8320-4EA3-8284-DD02F605B781}" srcOrd="0" destOrd="0" presId="urn:microsoft.com/office/officeart/2005/8/layout/radial5"/>
    <dgm:cxn modelId="{B25FACF3-BC43-4E01-A6DD-D2136FA04AFB}" type="presOf" srcId="{B4E6BA42-CD8F-4A0C-96ED-B633EC80555A}" destId="{B0D5E6B2-6D66-4D5A-A25E-8D23EBBE2865}" srcOrd="1" destOrd="0" presId="urn:microsoft.com/office/officeart/2005/8/layout/radial5"/>
    <dgm:cxn modelId="{7939A86A-12BC-499A-8915-8BF3C4206E98}" srcId="{D8EC63B1-771F-43AD-A0E0-C590EAEE940E}" destId="{B487BF61-8768-4995-8261-E0F5860A014F}" srcOrd="1" destOrd="0" parTransId="{E3194B65-A51A-4FF2-A816-AD2E6CFECACA}" sibTransId="{9F3A63AC-B317-4B46-97BF-8AE87BA5B717}"/>
    <dgm:cxn modelId="{970E4CA3-C537-445D-A0AE-D9B3746D9685}" srcId="{D8EC63B1-771F-43AD-A0E0-C590EAEE940E}" destId="{F0BF1957-70CD-4CA7-84C3-A8FB2C91A2C8}" srcOrd="2" destOrd="0" parTransId="{B4E6BA42-CD8F-4A0C-96ED-B633EC80555A}" sibTransId="{F8E3DE26-45BC-449D-8785-57D2381C4D40}"/>
    <dgm:cxn modelId="{50099FD4-0976-4E32-83B5-B34939425D1E}" type="presOf" srcId="{B487BF61-8768-4995-8261-E0F5860A014F}" destId="{BC02CC16-90F5-4E91-82D6-65C1C1174F56}" srcOrd="0" destOrd="0" presId="urn:microsoft.com/office/officeart/2005/8/layout/radial5"/>
    <dgm:cxn modelId="{1C7989D7-27DE-4C32-9611-D322D610D35B}" type="presOf" srcId="{F78A2210-FCBC-4353-A13C-97DB1558D19A}" destId="{974FB9A4-11FA-45A0-B5D4-AE2F91327C6D}" srcOrd="0" destOrd="0" presId="urn:microsoft.com/office/officeart/2005/8/layout/radial5"/>
    <dgm:cxn modelId="{90C6A3F5-5DCC-4266-B962-758D3CFA7859}" type="presOf" srcId="{B4E6BA42-CD8F-4A0C-96ED-B633EC80555A}" destId="{7C0E5D0B-9C42-478F-B662-495A29098154}" srcOrd="0" destOrd="0" presId="urn:microsoft.com/office/officeart/2005/8/layout/radial5"/>
    <dgm:cxn modelId="{CF758B27-7AFC-4B58-A69C-4D3D5F734755}" type="presOf" srcId="{79311378-F5BE-4258-8CC1-B66DD27553C1}" destId="{8ECBDD4D-B24F-49CC-91EC-7C099DA7A5B9}" srcOrd="0" destOrd="0" presId="urn:microsoft.com/office/officeart/2005/8/layout/radial5"/>
    <dgm:cxn modelId="{056743E4-D045-467A-9D8F-F6C21CE3A2D4}" type="presOf" srcId="{DEC7112C-020B-45CD-913B-79C478F77F62}" destId="{7705E2D0-AF7B-4D5C-AD11-8A5DD3D377DD}" srcOrd="0" destOrd="0" presId="urn:microsoft.com/office/officeart/2005/8/layout/radial5"/>
    <dgm:cxn modelId="{D6D12F13-D479-4923-B3CE-8DC2F348D727}" type="presOf" srcId="{E3194B65-A51A-4FF2-A816-AD2E6CFECACA}" destId="{59A9D23F-FB1D-4182-8204-7E0CA5402152}" srcOrd="0" destOrd="0" presId="urn:microsoft.com/office/officeart/2005/8/layout/radial5"/>
    <dgm:cxn modelId="{9EDA13A8-F9D5-4282-ADFC-ECB00F2C7B26}" srcId="{79311378-F5BE-4258-8CC1-B66DD27553C1}" destId="{D8EC63B1-771F-43AD-A0E0-C590EAEE940E}" srcOrd="0" destOrd="0" parTransId="{1FB58AFB-80A2-47B2-A765-015074BF9FB3}" sibTransId="{8C15F13E-750E-439A-9518-EA03D530326D}"/>
    <dgm:cxn modelId="{A479A479-5D5F-4AB0-8BA6-CE7B3F00DF59}" type="presOf" srcId="{8525EDAA-39A6-45FE-A2CA-90EA57D3FEB1}" destId="{A634D6A0-461C-46DC-87DD-932D532D3BB4}" srcOrd="1" destOrd="0" presId="urn:microsoft.com/office/officeart/2005/8/layout/radial5"/>
    <dgm:cxn modelId="{7094B033-34DA-4A37-8E62-B9460509040C}" type="presParOf" srcId="{8ECBDD4D-B24F-49CC-91EC-7C099DA7A5B9}" destId="{C219C8A4-3F26-4605-A5FB-82E76AC83EB6}" srcOrd="0" destOrd="0" presId="urn:microsoft.com/office/officeart/2005/8/layout/radial5"/>
    <dgm:cxn modelId="{B32DF20B-0BDE-453B-A308-E4ABE9220FD7}" type="presParOf" srcId="{8ECBDD4D-B24F-49CC-91EC-7C099DA7A5B9}" destId="{974FB9A4-11FA-45A0-B5D4-AE2F91327C6D}" srcOrd="1" destOrd="0" presId="urn:microsoft.com/office/officeart/2005/8/layout/radial5"/>
    <dgm:cxn modelId="{A717D522-7B96-43FB-92AC-D82ACF4BBED6}" type="presParOf" srcId="{974FB9A4-11FA-45A0-B5D4-AE2F91327C6D}" destId="{FADE8DF1-B067-4110-86E6-86A8F2C4CFBE}" srcOrd="0" destOrd="0" presId="urn:microsoft.com/office/officeart/2005/8/layout/radial5"/>
    <dgm:cxn modelId="{0B5BD6A1-16B1-4DB9-A0B9-0E00BC127ABA}" type="presParOf" srcId="{8ECBDD4D-B24F-49CC-91EC-7C099DA7A5B9}" destId="{9728F57C-8320-4EA3-8284-DD02F605B781}" srcOrd="2" destOrd="0" presId="urn:microsoft.com/office/officeart/2005/8/layout/radial5"/>
    <dgm:cxn modelId="{51DE9F9B-4D4B-4179-9936-31AB9A859E76}" type="presParOf" srcId="{8ECBDD4D-B24F-49CC-91EC-7C099DA7A5B9}" destId="{59A9D23F-FB1D-4182-8204-7E0CA5402152}" srcOrd="3" destOrd="0" presId="urn:microsoft.com/office/officeart/2005/8/layout/radial5"/>
    <dgm:cxn modelId="{A7E9BABF-1AD4-4B65-BD75-DFEF47F4FBA8}" type="presParOf" srcId="{59A9D23F-FB1D-4182-8204-7E0CA5402152}" destId="{D60B6FDE-E5EE-4DB4-9FF7-C0A814927ED2}" srcOrd="0" destOrd="0" presId="urn:microsoft.com/office/officeart/2005/8/layout/radial5"/>
    <dgm:cxn modelId="{7FABB72B-4325-4E41-9BF4-3982224CCD18}" type="presParOf" srcId="{8ECBDD4D-B24F-49CC-91EC-7C099DA7A5B9}" destId="{BC02CC16-90F5-4E91-82D6-65C1C1174F56}" srcOrd="4" destOrd="0" presId="urn:microsoft.com/office/officeart/2005/8/layout/radial5"/>
    <dgm:cxn modelId="{043B100B-CF62-4B73-A375-080CFD3AB47B}" type="presParOf" srcId="{8ECBDD4D-B24F-49CC-91EC-7C099DA7A5B9}" destId="{7C0E5D0B-9C42-478F-B662-495A29098154}" srcOrd="5" destOrd="0" presId="urn:microsoft.com/office/officeart/2005/8/layout/radial5"/>
    <dgm:cxn modelId="{9B3916E1-CC7A-4D79-8253-50C572A61680}" type="presParOf" srcId="{7C0E5D0B-9C42-478F-B662-495A29098154}" destId="{B0D5E6B2-6D66-4D5A-A25E-8D23EBBE2865}" srcOrd="0" destOrd="0" presId="urn:microsoft.com/office/officeart/2005/8/layout/radial5"/>
    <dgm:cxn modelId="{BE81AB7E-939E-47E4-ACF9-4BE95E2A26E8}" type="presParOf" srcId="{8ECBDD4D-B24F-49CC-91EC-7C099DA7A5B9}" destId="{9867A9B7-4183-4C20-B880-C65863A4B1A1}" srcOrd="6" destOrd="0" presId="urn:microsoft.com/office/officeart/2005/8/layout/radial5"/>
    <dgm:cxn modelId="{4FA1F819-0242-4103-830B-6F9C04A64F32}" type="presParOf" srcId="{8ECBDD4D-B24F-49CC-91EC-7C099DA7A5B9}" destId="{3E8B7ECD-99EB-40C2-85F7-D8098A88327B}" srcOrd="7" destOrd="0" presId="urn:microsoft.com/office/officeart/2005/8/layout/radial5"/>
    <dgm:cxn modelId="{56DDD9B5-8851-4847-B2B4-D716E89F75B9}" type="presParOf" srcId="{3E8B7ECD-99EB-40C2-85F7-D8098A88327B}" destId="{A634D6A0-461C-46DC-87DD-932D532D3BB4}" srcOrd="0" destOrd="0" presId="urn:microsoft.com/office/officeart/2005/8/layout/radial5"/>
    <dgm:cxn modelId="{47EBE3EF-B580-4536-96FE-02BB3F09C749}" type="presParOf" srcId="{8ECBDD4D-B24F-49CC-91EC-7C099DA7A5B9}" destId="{7705E2D0-AF7B-4D5C-AD11-8A5DD3D377DD}"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19C8A4-3F26-4605-A5FB-82E76AC83EB6}">
      <dsp:nvSpPr>
        <dsp:cNvPr id="0" name=""/>
        <dsp:cNvSpPr/>
      </dsp:nvSpPr>
      <dsp:spPr>
        <a:xfrm>
          <a:off x="2814787" y="2097129"/>
          <a:ext cx="1496116" cy="14961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zh-CN" altLang="en-US" sz="2600" kern="1200" dirty="0" smtClean="0"/>
            <a:t>常用检测法</a:t>
          </a:r>
          <a:endParaRPr lang="zh-CN" altLang="en-US" sz="2600" kern="1200" dirty="0"/>
        </a:p>
      </dsp:txBody>
      <dsp:txXfrm>
        <a:off x="3033888" y="2316230"/>
        <a:ext cx="1057914" cy="1057914"/>
      </dsp:txXfrm>
    </dsp:sp>
    <dsp:sp modelId="{974FB9A4-11FA-45A0-B5D4-AE2F91327C6D}">
      <dsp:nvSpPr>
        <dsp:cNvPr id="0" name=""/>
        <dsp:cNvSpPr/>
      </dsp:nvSpPr>
      <dsp:spPr>
        <a:xfrm rot="16200000">
          <a:off x="3404579" y="1553132"/>
          <a:ext cx="316532" cy="5086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zh-CN" altLang="en-US" sz="2100" kern="1200"/>
        </a:p>
      </dsp:txBody>
      <dsp:txXfrm>
        <a:off x="3452059" y="1702348"/>
        <a:ext cx="221572" cy="305207"/>
      </dsp:txXfrm>
    </dsp:sp>
    <dsp:sp modelId="{9728F57C-8320-4EA3-8284-DD02F605B781}">
      <dsp:nvSpPr>
        <dsp:cNvPr id="0" name=""/>
        <dsp:cNvSpPr/>
      </dsp:nvSpPr>
      <dsp:spPr>
        <a:xfrm>
          <a:off x="2814787" y="3781"/>
          <a:ext cx="1496116" cy="14961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zh-CN" altLang="en-US" sz="2600" kern="1200" dirty="0" smtClean="0"/>
            <a:t>荧光免疫法</a:t>
          </a:r>
          <a:endParaRPr lang="zh-CN" altLang="en-US" sz="2600" kern="1200" dirty="0"/>
        </a:p>
      </dsp:txBody>
      <dsp:txXfrm>
        <a:off x="3033888" y="222882"/>
        <a:ext cx="1057914" cy="1057914"/>
      </dsp:txXfrm>
    </dsp:sp>
    <dsp:sp modelId="{59A9D23F-FB1D-4182-8204-7E0CA5402152}">
      <dsp:nvSpPr>
        <dsp:cNvPr id="0" name=""/>
        <dsp:cNvSpPr/>
      </dsp:nvSpPr>
      <dsp:spPr>
        <a:xfrm>
          <a:off x="4442294" y="2590848"/>
          <a:ext cx="316532" cy="5086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zh-CN" altLang="en-US" sz="2100" kern="1200"/>
        </a:p>
      </dsp:txBody>
      <dsp:txXfrm>
        <a:off x="4442294" y="2692584"/>
        <a:ext cx="221572" cy="305207"/>
      </dsp:txXfrm>
    </dsp:sp>
    <dsp:sp modelId="{BC02CC16-90F5-4E91-82D6-65C1C1174F56}">
      <dsp:nvSpPr>
        <dsp:cNvPr id="0" name=""/>
        <dsp:cNvSpPr/>
      </dsp:nvSpPr>
      <dsp:spPr>
        <a:xfrm>
          <a:off x="4908135" y="2097129"/>
          <a:ext cx="1496116" cy="14961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zh-CN" altLang="en-US" sz="2600" kern="1200" dirty="0" smtClean="0"/>
            <a:t>生物法</a:t>
          </a:r>
          <a:endParaRPr lang="zh-CN" altLang="en-US" sz="2600" kern="1200" dirty="0"/>
        </a:p>
      </dsp:txBody>
      <dsp:txXfrm>
        <a:off x="5127236" y="2316230"/>
        <a:ext cx="1057914" cy="1057914"/>
      </dsp:txXfrm>
    </dsp:sp>
    <dsp:sp modelId="{7C0E5D0B-9C42-478F-B662-495A29098154}">
      <dsp:nvSpPr>
        <dsp:cNvPr id="0" name=""/>
        <dsp:cNvSpPr/>
      </dsp:nvSpPr>
      <dsp:spPr>
        <a:xfrm rot="5400000">
          <a:off x="3404579" y="3628563"/>
          <a:ext cx="316532" cy="5086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zh-CN" altLang="en-US" sz="2100" kern="1200"/>
        </a:p>
      </dsp:txBody>
      <dsp:txXfrm>
        <a:off x="3452059" y="3682819"/>
        <a:ext cx="221572" cy="305207"/>
      </dsp:txXfrm>
    </dsp:sp>
    <dsp:sp modelId="{9867A9B7-4183-4C20-B880-C65863A4B1A1}">
      <dsp:nvSpPr>
        <dsp:cNvPr id="0" name=""/>
        <dsp:cNvSpPr/>
      </dsp:nvSpPr>
      <dsp:spPr>
        <a:xfrm>
          <a:off x="2814787" y="4190478"/>
          <a:ext cx="1496116" cy="14961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zh-CN" altLang="en-US" sz="2600" kern="1200" dirty="0" smtClean="0">
              <a:solidFill>
                <a:srgbClr val="FFFF00"/>
              </a:solidFill>
            </a:rPr>
            <a:t>索氏萃取</a:t>
          </a:r>
          <a:endParaRPr lang="zh-CN" altLang="en-US" sz="2600" kern="1200" dirty="0">
            <a:solidFill>
              <a:srgbClr val="FFFF00"/>
            </a:solidFill>
          </a:endParaRPr>
        </a:p>
      </dsp:txBody>
      <dsp:txXfrm>
        <a:off x="3033888" y="4409579"/>
        <a:ext cx="1057914" cy="1057914"/>
      </dsp:txXfrm>
    </dsp:sp>
    <dsp:sp modelId="{3E8B7ECD-99EB-40C2-85F7-D8098A88327B}">
      <dsp:nvSpPr>
        <dsp:cNvPr id="0" name=""/>
        <dsp:cNvSpPr/>
      </dsp:nvSpPr>
      <dsp:spPr>
        <a:xfrm rot="10800000">
          <a:off x="2366863" y="2590848"/>
          <a:ext cx="316532" cy="5086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zh-CN" altLang="en-US" sz="2100" kern="1200"/>
        </a:p>
      </dsp:txBody>
      <dsp:txXfrm rot="10800000">
        <a:off x="2461823" y="2692584"/>
        <a:ext cx="221572" cy="305207"/>
      </dsp:txXfrm>
    </dsp:sp>
    <dsp:sp modelId="{7705E2D0-AF7B-4D5C-AD11-8A5DD3D377DD}">
      <dsp:nvSpPr>
        <dsp:cNvPr id="0" name=""/>
        <dsp:cNvSpPr/>
      </dsp:nvSpPr>
      <dsp:spPr>
        <a:xfrm>
          <a:off x="721438" y="2097129"/>
          <a:ext cx="1496116" cy="14961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zh-CN" altLang="en-US" sz="2600" kern="1200" dirty="0" smtClean="0"/>
            <a:t>激光质谱检测</a:t>
          </a:r>
          <a:endParaRPr lang="zh-CN" altLang="en-US" sz="2600" kern="1200" dirty="0"/>
        </a:p>
      </dsp:txBody>
      <dsp:txXfrm>
        <a:off x="940539" y="2316230"/>
        <a:ext cx="1057914" cy="105791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8"/>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3"/>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2017/11/16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2017/11/16 Thursday</a:t>
            </a:fld>
            <a:endParaRPr lang="zh-CN" altLang="en-US"/>
          </a:p>
        </p:txBody>
      </p:sp>
      <p:sp>
        <p:nvSpPr>
          <p:cNvPr id="5" name="页脚占位符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900" advClick="0" advTm="2000">
        <p14:flythrough hasBounce="1"/>
      </p:transition>
    </mc:Choice>
    <mc:Fallback xmlns="">
      <p:transition spd="slow" advClick="0" advTm="2000">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24503;&#22269;&#20108;&#24694;&#33521;&#27745;&#26579;&#20107;&#20214;&#21319;&#32423;&#32903;&#20107;&#20844;&#21496;&#21487;&#33021;&#38754;&#20020;&#21009;&#20107;&#25351;&#25511;%20110108%20&#26032;&#38395;&#32852;&#25773;_&#39640;&#28165;.mp4" TargetMode="External"/><Relationship Id="rId2" Type="http://schemas.openxmlformats.org/officeDocument/2006/relationships/image" Target="../media/image8.jpg"/><Relationship Id="rId1" Type="http://schemas.openxmlformats.org/officeDocument/2006/relationships/slideLayout" Target="../slideLayouts/slideLayout7.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rot="2526768">
            <a:off x="10284182" y="313240"/>
            <a:ext cx="2423543" cy="551363"/>
          </a:xfrm>
          <a:custGeom>
            <a:avLst/>
            <a:gdLst>
              <a:gd name="connsiteX0" fmla="*/ 0 w 2473098"/>
              <a:gd name="connsiteY0" fmla="*/ 0 h 548680"/>
              <a:gd name="connsiteX1" fmla="*/ 2473098 w 2473098"/>
              <a:gd name="connsiteY1" fmla="*/ 0 h 548680"/>
              <a:gd name="connsiteX2" fmla="*/ 2473098 w 2473098"/>
              <a:gd name="connsiteY2" fmla="*/ 548680 h 548680"/>
              <a:gd name="connsiteX3" fmla="*/ 0 w 2473098"/>
              <a:gd name="connsiteY3" fmla="*/ 548680 h 548680"/>
              <a:gd name="connsiteX4" fmla="*/ 0 w 2473098"/>
              <a:gd name="connsiteY4" fmla="*/ 0 h 548680"/>
              <a:gd name="connsiteX0" fmla="*/ 0 w 2473098"/>
              <a:gd name="connsiteY0" fmla="*/ 2683 h 551363"/>
              <a:gd name="connsiteX1" fmla="*/ 1974195 w 2473098"/>
              <a:gd name="connsiteY1" fmla="*/ 0 h 551363"/>
              <a:gd name="connsiteX2" fmla="*/ 2473098 w 2473098"/>
              <a:gd name="connsiteY2" fmla="*/ 551363 h 551363"/>
              <a:gd name="connsiteX3" fmla="*/ 0 w 2473098"/>
              <a:gd name="connsiteY3" fmla="*/ 551363 h 551363"/>
              <a:gd name="connsiteX4" fmla="*/ 0 w 2473098"/>
              <a:gd name="connsiteY4" fmla="*/ 2683 h 551363"/>
              <a:gd name="connsiteX0" fmla="*/ 0 w 2473098"/>
              <a:gd name="connsiteY0" fmla="*/ 2683 h 553172"/>
              <a:gd name="connsiteX1" fmla="*/ 1974195 w 2473098"/>
              <a:gd name="connsiteY1" fmla="*/ 0 h 553172"/>
              <a:gd name="connsiteX2" fmla="*/ 2473098 w 2473098"/>
              <a:gd name="connsiteY2" fmla="*/ 551363 h 553172"/>
              <a:gd name="connsiteX3" fmla="*/ 35875 w 2473098"/>
              <a:gd name="connsiteY3" fmla="*/ 553172 h 553172"/>
              <a:gd name="connsiteX4" fmla="*/ 0 w 2473098"/>
              <a:gd name="connsiteY4" fmla="*/ 2683 h 553172"/>
              <a:gd name="connsiteX0" fmla="*/ 606077 w 2437223"/>
              <a:gd name="connsiteY0" fmla="*/ 21572 h 553172"/>
              <a:gd name="connsiteX1" fmla="*/ 1938320 w 2437223"/>
              <a:gd name="connsiteY1" fmla="*/ 0 h 553172"/>
              <a:gd name="connsiteX2" fmla="*/ 2437223 w 2437223"/>
              <a:gd name="connsiteY2" fmla="*/ 551363 h 553172"/>
              <a:gd name="connsiteX3" fmla="*/ 0 w 2437223"/>
              <a:gd name="connsiteY3" fmla="*/ 553172 h 553172"/>
              <a:gd name="connsiteX4" fmla="*/ 606077 w 2437223"/>
              <a:gd name="connsiteY4" fmla="*/ 21572 h 553172"/>
              <a:gd name="connsiteX0" fmla="*/ 592397 w 2423543"/>
              <a:gd name="connsiteY0" fmla="*/ 21572 h 551363"/>
              <a:gd name="connsiteX1" fmla="*/ 1924640 w 2423543"/>
              <a:gd name="connsiteY1" fmla="*/ 0 h 551363"/>
              <a:gd name="connsiteX2" fmla="*/ 2423543 w 2423543"/>
              <a:gd name="connsiteY2" fmla="*/ 551363 h 551363"/>
              <a:gd name="connsiteX3" fmla="*/ 0 w 2423543"/>
              <a:gd name="connsiteY3" fmla="*/ 549365 h 551363"/>
              <a:gd name="connsiteX4" fmla="*/ 592397 w 2423543"/>
              <a:gd name="connsiteY4" fmla="*/ 21572 h 551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3543" h="551363">
                <a:moveTo>
                  <a:pt x="592397" y="21572"/>
                </a:moveTo>
                <a:lnTo>
                  <a:pt x="1924640" y="0"/>
                </a:lnTo>
                <a:lnTo>
                  <a:pt x="2423543" y="551363"/>
                </a:lnTo>
                <a:lnTo>
                  <a:pt x="0" y="549365"/>
                </a:lnTo>
                <a:lnTo>
                  <a:pt x="592397" y="21572"/>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3899756" y="3846985"/>
            <a:ext cx="3528392" cy="923330"/>
          </a:xfrm>
          <a:prstGeom prst="rect">
            <a:avLst/>
          </a:prstGeom>
          <a:noFill/>
        </p:spPr>
        <p:txBody>
          <a:bodyPr wrap="square" rtlCol="0">
            <a:spAutoFit/>
          </a:bodyPr>
          <a:lstStyle/>
          <a:p>
            <a:r>
              <a:rPr lang="zh-CN" altLang="en-US" sz="5400" dirty="0" smtClean="0">
                <a:latin typeface="楷体" pitchFamily="49" charset="-122"/>
                <a:ea typeface="楷体" pitchFamily="49" charset="-122"/>
              </a:rPr>
              <a:t> </a:t>
            </a:r>
            <a:endParaRPr lang="zh-CN" altLang="en-US" sz="5400" dirty="0">
              <a:latin typeface="楷体" pitchFamily="49" charset="-122"/>
              <a:ea typeface="楷体" pitchFamily="49" charset="-122"/>
            </a:endParaRPr>
          </a:p>
        </p:txBody>
      </p:sp>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TextBox 11"/>
          <p:cNvSpPr txBox="1"/>
          <p:nvPr/>
        </p:nvSpPr>
        <p:spPr>
          <a:xfrm>
            <a:off x="886287" y="460788"/>
            <a:ext cx="1015663" cy="5936423"/>
          </a:xfrm>
          <a:prstGeom prst="rect">
            <a:avLst/>
          </a:prstGeom>
          <a:noFill/>
        </p:spPr>
        <p:txBody>
          <a:bodyPr vert="eaVert" wrap="square" rtlCol="0">
            <a:spAutoFit/>
          </a:bodyPr>
          <a:lstStyle/>
          <a:p>
            <a:pPr algn="ctr"/>
            <a:r>
              <a:rPr lang="zh-CN" altLang="en-US" sz="54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楷体" pitchFamily="49" charset="-122"/>
                <a:ea typeface="楷体" pitchFamily="49" charset="-122"/>
              </a:rPr>
              <a:t>生命不能承受之重</a:t>
            </a:r>
            <a:endParaRPr lang="zh-CN" alt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16" name="TextBox 15"/>
          <p:cNvSpPr txBox="1"/>
          <p:nvPr/>
        </p:nvSpPr>
        <p:spPr>
          <a:xfrm>
            <a:off x="3411346" y="1606034"/>
            <a:ext cx="5184576" cy="1569660"/>
          </a:xfrm>
          <a:prstGeom prst="rect">
            <a:avLst/>
          </a:prstGeom>
          <a:noFill/>
        </p:spPr>
        <p:txBody>
          <a:bodyPr wrap="square" rtlCol="0">
            <a:spAutoFit/>
          </a:bodyPr>
          <a:lstStyle/>
          <a:p>
            <a:pPr algn="ctr"/>
            <a:r>
              <a:rPr lang="zh-CN" altLang="en-US" sz="9600" b="1" i="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楷体" pitchFamily="49" charset="-122"/>
                <a:ea typeface="楷体" pitchFamily="49" charset="-122"/>
              </a:rPr>
              <a:t>世纪之毒</a:t>
            </a:r>
            <a:endParaRPr lang="zh-CN" alt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8" name="TextBox 17"/>
          <p:cNvSpPr txBox="1"/>
          <p:nvPr/>
        </p:nvSpPr>
        <p:spPr>
          <a:xfrm>
            <a:off x="4017946" y="3839182"/>
            <a:ext cx="4156106" cy="1200329"/>
          </a:xfrm>
          <a:prstGeom prst="rect">
            <a:avLst/>
          </a:prstGeom>
          <a:noFill/>
        </p:spPr>
        <p:txBody>
          <a:bodyPr wrap="square" rtlCol="0">
            <a:spAutoFit/>
          </a:bodyPr>
          <a:lstStyle/>
          <a:p>
            <a:pPr algn="ctr"/>
            <a:r>
              <a:rPr lang="zh-CN" altLang="en-US" sz="7200" b="1" i="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楷体" pitchFamily="49" charset="-122"/>
                <a:ea typeface="楷体" pitchFamily="49" charset="-122"/>
              </a:rPr>
              <a:t>二噁英</a:t>
            </a:r>
            <a:endParaRPr lang="zh-CN" altLang="en-US" sz="7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2" name="TextBox 1"/>
          <p:cNvSpPr txBox="1"/>
          <p:nvPr/>
        </p:nvSpPr>
        <p:spPr>
          <a:xfrm>
            <a:off x="9480376" y="4653136"/>
            <a:ext cx="2591641" cy="2031325"/>
          </a:xfrm>
          <a:prstGeom prst="rect">
            <a:avLst/>
          </a:prstGeom>
          <a:noFill/>
        </p:spPr>
        <p:txBody>
          <a:bodyPr wrap="square" rtlCol="0">
            <a:spAutoFit/>
          </a:bodyPr>
          <a:lstStyle/>
          <a:p>
            <a:r>
              <a:rPr lang="zh-CN" altLang="en-US" dirty="0" smtClean="0">
                <a:solidFill>
                  <a:schemeClr val="bg1"/>
                </a:solidFill>
              </a:rPr>
              <a:t>小组成员：</a:t>
            </a:r>
            <a:endParaRPr lang="en-US" altLang="zh-CN" dirty="0" smtClean="0">
              <a:solidFill>
                <a:schemeClr val="bg1"/>
              </a:solidFill>
            </a:endParaRPr>
          </a:p>
          <a:p>
            <a:r>
              <a:rPr lang="zh-CN" altLang="en-US" dirty="0" smtClean="0">
                <a:solidFill>
                  <a:schemeClr val="bg1"/>
                </a:solidFill>
              </a:rPr>
              <a:t>成可星  韦恩便</a:t>
            </a:r>
            <a:endParaRPr lang="en-US" altLang="zh-CN" dirty="0" smtClean="0">
              <a:solidFill>
                <a:schemeClr val="bg1"/>
              </a:solidFill>
            </a:endParaRPr>
          </a:p>
          <a:p>
            <a:r>
              <a:rPr lang="zh-CN" altLang="en-US" dirty="0" smtClean="0">
                <a:solidFill>
                  <a:schemeClr val="bg1"/>
                </a:solidFill>
              </a:rPr>
              <a:t>板启祥  李克杰</a:t>
            </a:r>
            <a:endParaRPr lang="en-US" altLang="zh-CN" dirty="0" smtClean="0">
              <a:solidFill>
                <a:schemeClr val="bg1"/>
              </a:solidFill>
            </a:endParaRPr>
          </a:p>
          <a:p>
            <a:r>
              <a:rPr lang="zh-CN" altLang="en-US" dirty="0">
                <a:solidFill>
                  <a:schemeClr val="bg1"/>
                </a:solidFill>
              </a:rPr>
              <a:t>张亚</a:t>
            </a:r>
            <a:r>
              <a:rPr lang="zh-CN" altLang="en-US" dirty="0" smtClean="0">
                <a:solidFill>
                  <a:schemeClr val="bg1"/>
                </a:solidFill>
              </a:rPr>
              <a:t>超</a:t>
            </a:r>
            <a:endParaRPr lang="en-US" altLang="zh-CN" dirty="0" smtClean="0">
              <a:solidFill>
                <a:schemeClr val="bg1"/>
              </a:solidFill>
            </a:endParaRPr>
          </a:p>
          <a:p>
            <a:r>
              <a:rPr lang="zh-CN" altLang="en-US" dirty="0">
                <a:solidFill>
                  <a:schemeClr val="bg1"/>
                </a:solidFill>
              </a:rPr>
              <a:t>制作</a:t>
            </a:r>
            <a:r>
              <a:rPr lang="zh-CN" altLang="en-US" dirty="0" smtClean="0">
                <a:solidFill>
                  <a:schemeClr val="bg1"/>
                </a:solidFill>
              </a:rPr>
              <a:t>单位：</a:t>
            </a:r>
            <a:endParaRPr lang="en-US" altLang="zh-CN" dirty="0" smtClean="0">
              <a:solidFill>
                <a:schemeClr val="bg1"/>
              </a:solidFill>
            </a:endParaRPr>
          </a:p>
          <a:p>
            <a:r>
              <a:rPr lang="zh-CN" altLang="en-US" dirty="0" smtClean="0">
                <a:solidFill>
                  <a:schemeClr val="bg1"/>
                </a:solidFill>
              </a:rPr>
              <a:t>辽宁科技大学材冶学院能源</a:t>
            </a:r>
            <a:r>
              <a:rPr lang="en-US" altLang="zh-CN" dirty="0" smtClean="0">
                <a:solidFill>
                  <a:schemeClr val="bg1"/>
                </a:solidFill>
              </a:rPr>
              <a:t>15-A2</a:t>
            </a:r>
            <a:endParaRPr lang="zh-CN" altLang="en-US" dirty="0">
              <a:solidFill>
                <a:schemeClr val="bg1"/>
              </a:solidFill>
            </a:endParaRPr>
          </a:p>
        </p:txBody>
      </p:sp>
    </p:spTree>
    <p:extLst>
      <p:ext uri="{BB962C8B-B14F-4D97-AF65-F5344CB8AC3E}">
        <p14:creationId xmlns:p14="http://schemas.microsoft.com/office/powerpoint/2010/main" val="4246086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2304256" cy="523220"/>
          </a:xfrm>
          <a:prstGeom prst="rect">
            <a:avLst/>
          </a:prstGeom>
          <a:noFill/>
        </p:spPr>
        <p:txBody>
          <a:bodyPr wrap="square" rtlCol="0">
            <a:spAutoFit/>
          </a:bodyPr>
          <a:lstStyle/>
          <a:p>
            <a:r>
              <a:rPr lang="zh-CN" altLang="en-US" sz="2800" i="1" dirty="0" smtClean="0"/>
              <a:t>检测</a:t>
            </a:r>
            <a:endParaRPr lang="zh-CN" altLang="en-US" sz="2800" i="1" dirty="0"/>
          </a:p>
        </p:txBody>
      </p:sp>
      <p:graphicFrame>
        <p:nvGraphicFramePr>
          <p:cNvPr id="7" name="图示 6"/>
          <p:cNvGraphicFramePr/>
          <p:nvPr>
            <p:extLst>
              <p:ext uri="{D42A27DB-BD31-4B8C-83A1-F6EECF244321}">
                <p14:modId xmlns:p14="http://schemas.microsoft.com/office/powerpoint/2010/main" val="2677729358"/>
              </p:ext>
            </p:extLst>
          </p:nvPr>
        </p:nvGraphicFramePr>
        <p:xfrm>
          <a:off x="4946972" y="1050993"/>
          <a:ext cx="7125691" cy="5690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右箭头标注 7"/>
          <p:cNvSpPr/>
          <p:nvPr/>
        </p:nvSpPr>
        <p:spPr>
          <a:xfrm>
            <a:off x="450595" y="1530370"/>
            <a:ext cx="5141349" cy="4994974"/>
          </a:xfrm>
          <a:prstGeom prst="rightArrow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695400" y="1916832"/>
            <a:ext cx="2851539" cy="3816429"/>
          </a:xfrm>
          <a:prstGeom prst="rect">
            <a:avLst/>
          </a:prstGeom>
          <a:noFill/>
        </p:spPr>
        <p:txBody>
          <a:bodyPr wrap="square" rtlCol="0">
            <a:spAutoFit/>
          </a:bodyPr>
          <a:lstStyle/>
          <a:p>
            <a:r>
              <a:rPr lang="zh-CN" altLang="en-US" sz="2800" dirty="0">
                <a:latin typeface="楷体" pitchFamily="49" charset="-122"/>
                <a:ea typeface="楷体" pitchFamily="49" charset="-122"/>
              </a:rPr>
              <a:t>二噁英含量甚微，毒性大，要检测需要满足四个条件：</a:t>
            </a:r>
            <a:r>
              <a:rPr lang="zh-CN" altLang="en-US" sz="2800" dirty="0">
                <a:solidFill>
                  <a:srgbClr val="FF0000"/>
                </a:solidFill>
                <a:latin typeface="楷体" pitchFamily="49" charset="-122"/>
                <a:ea typeface="楷体" pitchFamily="49" charset="-122"/>
              </a:rPr>
              <a:t>高灵敏度和低检测线</a:t>
            </a:r>
            <a:r>
              <a:rPr lang="zh-CN" altLang="en-US" sz="2800" dirty="0">
                <a:latin typeface="楷体" pitchFamily="49" charset="-122"/>
                <a:ea typeface="楷体" pitchFamily="49" charset="-122"/>
              </a:rPr>
              <a:t>、</a:t>
            </a:r>
            <a:r>
              <a:rPr lang="zh-CN" altLang="en-US" sz="2800" dirty="0">
                <a:solidFill>
                  <a:srgbClr val="FF0000"/>
                </a:solidFill>
                <a:latin typeface="楷体" pitchFamily="49" charset="-122"/>
                <a:ea typeface="楷体" pitchFamily="49" charset="-122"/>
              </a:rPr>
              <a:t>高选择性</a:t>
            </a:r>
            <a:r>
              <a:rPr lang="zh-CN" altLang="en-US" sz="2800" dirty="0">
                <a:latin typeface="楷体" pitchFamily="49" charset="-122"/>
                <a:ea typeface="楷体" pitchFamily="49" charset="-122"/>
              </a:rPr>
              <a:t>、</a:t>
            </a:r>
            <a:r>
              <a:rPr lang="zh-CN" altLang="en-US" sz="2800" dirty="0">
                <a:solidFill>
                  <a:srgbClr val="FF0000"/>
                </a:solidFill>
                <a:latin typeface="楷体" pitchFamily="49" charset="-122"/>
                <a:ea typeface="楷体" pitchFamily="49" charset="-122"/>
              </a:rPr>
              <a:t>专一性</a:t>
            </a:r>
            <a:r>
              <a:rPr lang="zh-CN" altLang="en-US" sz="2800" dirty="0">
                <a:latin typeface="楷体" pitchFamily="49" charset="-122"/>
                <a:ea typeface="楷体" pitchFamily="49" charset="-122"/>
              </a:rPr>
              <a:t>和</a:t>
            </a:r>
            <a:r>
              <a:rPr lang="zh-CN" altLang="en-US" sz="2800" dirty="0">
                <a:solidFill>
                  <a:srgbClr val="FF0000"/>
                </a:solidFill>
                <a:latin typeface="楷体" pitchFamily="49" charset="-122"/>
                <a:ea typeface="楷体" pitchFamily="49" charset="-122"/>
              </a:rPr>
              <a:t>高精密度和准确度</a:t>
            </a:r>
          </a:p>
          <a:p>
            <a:endParaRPr lang="zh-CN" altLang="en-US" dirty="0"/>
          </a:p>
        </p:txBody>
      </p:sp>
    </p:spTree>
    <p:extLst>
      <p:ext uri="{BB962C8B-B14F-4D97-AF65-F5344CB8AC3E}">
        <p14:creationId xmlns:p14="http://schemas.microsoft.com/office/powerpoint/2010/main" val="413209175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2304256" cy="523220"/>
          </a:xfrm>
          <a:prstGeom prst="rect">
            <a:avLst/>
          </a:prstGeom>
          <a:noFill/>
        </p:spPr>
        <p:txBody>
          <a:bodyPr wrap="square" rtlCol="0">
            <a:spAutoFit/>
          </a:bodyPr>
          <a:lstStyle/>
          <a:p>
            <a:r>
              <a:rPr lang="zh-CN" altLang="en-US" sz="2800" i="1" dirty="0" smtClean="0"/>
              <a:t>检测</a:t>
            </a:r>
            <a:endParaRPr lang="zh-CN" altLang="en-US" sz="2800" i="1" dirty="0"/>
          </a:p>
        </p:txBody>
      </p:sp>
      <p:sp>
        <p:nvSpPr>
          <p:cNvPr id="2" name="TextBox 1"/>
          <p:cNvSpPr txBox="1"/>
          <p:nvPr/>
        </p:nvSpPr>
        <p:spPr>
          <a:xfrm>
            <a:off x="839416" y="1484784"/>
            <a:ext cx="10369152" cy="5632311"/>
          </a:xfrm>
          <a:prstGeom prst="rect">
            <a:avLst/>
          </a:prstGeom>
          <a:noFill/>
        </p:spPr>
        <p:txBody>
          <a:bodyPr wrap="square" rtlCol="0">
            <a:spAutoFit/>
          </a:bodyPr>
          <a:lstStyle/>
          <a:p>
            <a:r>
              <a:rPr lang="zh-CN" altLang="en-US" sz="2400" dirty="0">
                <a:solidFill>
                  <a:srgbClr val="FF0000"/>
                </a:solidFill>
                <a:latin typeface="楷体" pitchFamily="49" charset="-122"/>
                <a:ea typeface="楷体" pitchFamily="49" charset="-122"/>
              </a:rPr>
              <a:t>荧光免疫分析法</a:t>
            </a:r>
            <a:r>
              <a:rPr lang="zh-CN" altLang="en-US" sz="2400" dirty="0">
                <a:latin typeface="楷体" pitchFamily="49" charset="-122"/>
                <a:ea typeface="楷体" pitchFamily="49" charset="-122"/>
              </a:rPr>
              <a:t>：利用生物基因技术合成与二噁英竞争的单克隆抗体，</a:t>
            </a:r>
            <a:r>
              <a:rPr lang="zh-CN" altLang="en-US" sz="2400" dirty="0" smtClean="0">
                <a:latin typeface="楷体" pitchFamily="49" charset="-122"/>
                <a:ea typeface="楷体" pitchFamily="49" charset="-122"/>
              </a:rPr>
              <a:t>免疫反应</a:t>
            </a:r>
            <a:r>
              <a:rPr lang="zh-CN" altLang="en-US" sz="2400" dirty="0">
                <a:latin typeface="楷体" pitchFamily="49" charset="-122"/>
                <a:ea typeface="楷体" pitchFamily="49" charset="-122"/>
              </a:rPr>
              <a:t>完全后加入荧光增强液，最终测定荧光强度，其荧光强度与二噁英的</a:t>
            </a:r>
            <a:r>
              <a:rPr lang="en-US" altLang="zh-CN" sz="2400" dirty="0">
                <a:latin typeface="楷体" pitchFamily="49" charset="-122"/>
                <a:ea typeface="楷体" pitchFamily="49" charset="-122"/>
              </a:rPr>
              <a:t>TEQ</a:t>
            </a:r>
            <a:r>
              <a:rPr lang="zh-CN" altLang="en-US" sz="2400" dirty="0">
                <a:latin typeface="楷体" pitchFamily="49" charset="-122"/>
                <a:ea typeface="楷体" pitchFamily="49" charset="-122"/>
              </a:rPr>
              <a:t>成反比，从而得出二噁英含量</a:t>
            </a:r>
            <a:endParaRPr lang="en-US" altLang="zh-CN" sz="2400" dirty="0">
              <a:latin typeface="楷体" pitchFamily="49" charset="-122"/>
              <a:ea typeface="楷体" pitchFamily="49" charset="-122"/>
            </a:endParaRPr>
          </a:p>
          <a:p>
            <a:endParaRPr lang="en-US" altLang="zh-CN" sz="2400" dirty="0">
              <a:latin typeface="楷体" pitchFamily="49" charset="-122"/>
              <a:ea typeface="楷体" pitchFamily="49" charset="-122"/>
            </a:endParaRPr>
          </a:p>
          <a:p>
            <a:r>
              <a:rPr lang="zh-CN" altLang="en-US" sz="2400" dirty="0">
                <a:solidFill>
                  <a:srgbClr val="FF0000"/>
                </a:solidFill>
                <a:latin typeface="楷体" pitchFamily="49" charset="-122"/>
                <a:ea typeface="楷体" pitchFamily="49" charset="-122"/>
              </a:rPr>
              <a:t>生物法</a:t>
            </a:r>
            <a:r>
              <a:rPr lang="zh-CN" altLang="en-US" sz="2400" dirty="0" smtClean="0">
                <a:latin typeface="楷体" pitchFamily="49" charset="-122"/>
                <a:ea typeface="楷体" pitchFamily="49" charset="-122"/>
              </a:rPr>
              <a:t>：利用荧光素酶转基因过后的细胞与二噁英类化合物的受容体结合，</a:t>
            </a:r>
            <a:r>
              <a:rPr lang="zh-CN" altLang="en-US" sz="2400" dirty="0">
                <a:latin typeface="楷体" pitchFamily="49" charset="-122"/>
                <a:ea typeface="楷体" pitchFamily="49" charset="-122"/>
              </a:rPr>
              <a:t>在测定荧光素</a:t>
            </a:r>
            <a:r>
              <a:rPr lang="zh-CN" altLang="en-US" sz="2400" dirty="0" smtClean="0">
                <a:latin typeface="楷体" pitchFamily="49" charset="-122"/>
                <a:ea typeface="楷体" pitchFamily="49" charset="-122"/>
              </a:rPr>
              <a:t>酶的活性来检测二噁英的</a:t>
            </a:r>
            <a:r>
              <a:rPr lang="en-US" altLang="zh-CN" sz="2400" dirty="0" smtClean="0">
                <a:latin typeface="楷体" pitchFamily="49" charset="-122"/>
                <a:ea typeface="楷体" pitchFamily="49" charset="-122"/>
              </a:rPr>
              <a:t>TEQ</a:t>
            </a:r>
          </a:p>
          <a:p>
            <a:endParaRPr lang="en-US" altLang="zh-CN" sz="2400" dirty="0">
              <a:latin typeface="楷体" pitchFamily="49" charset="-122"/>
              <a:ea typeface="楷体" pitchFamily="49" charset="-122"/>
            </a:endParaRPr>
          </a:p>
          <a:p>
            <a:r>
              <a:rPr lang="zh-CN" altLang="en-US" sz="2400" dirty="0" smtClean="0">
                <a:solidFill>
                  <a:srgbClr val="FF0000"/>
                </a:solidFill>
                <a:latin typeface="楷体" pitchFamily="49" charset="-122"/>
                <a:ea typeface="楷体" pitchFamily="49" charset="-122"/>
              </a:rPr>
              <a:t>激光质</a:t>
            </a:r>
            <a:r>
              <a:rPr lang="zh-CN" altLang="en-US" sz="2400" dirty="0">
                <a:solidFill>
                  <a:srgbClr val="FF0000"/>
                </a:solidFill>
                <a:latin typeface="楷体" pitchFamily="49" charset="-122"/>
                <a:ea typeface="楷体" pitchFamily="49" charset="-122"/>
              </a:rPr>
              <a:t>谱检测</a:t>
            </a:r>
            <a:r>
              <a:rPr lang="zh-CN" altLang="en-US" sz="2400" dirty="0">
                <a:latin typeface="楷体" pitchFamily="49" charset="-122"/>
                <a:ea typeface="楷体" pitchFamily="49" charset="-122"/>
              </a:rPr>
              <a:t>：通过共振多</a:t>
            </a:r>
            <a:r>
              <a:rPr lang="zh-CN" altLang="en-US" sz="2400" dirty="0" smtClean="0">
                <a:latin typeface="楷体" pitchFamily="49" charset="-122"/>
                <a:ea typeface="楷体" pitchFamily="49" charset="-122"/>
              </a:rPr>
              <a:t>光子</a:t>
            </a:r>
            <a:r>
              <a:rPr lang="zh-CN" altLang="en-US" sz="2400" dirty="0">
                <a:latin typeface="楷体" pitchFamily="49" charset="-122"/>
                <a:ea typeface="楷体" pitchFamily="49" charset="-122"/>
              </a:rPr>
              <a:t>电离过程，用合适的激光波长选择电离某些分子</a:t>
            </a:r>
            <a:r>
              <a:rPr lang="zh-CN" altLang="en-US" sz="2400" dirty="0" smtClean="0">
                <a:latin typeface="楷体" pitchFamily="49" charset="-122"/>
                <a:ea typeface="楷体" pitchFamily="49" charset="-122"/>
              </a:rPr>
              <a:t>，同时</a:t>
            </a:r>
            <a:r>
              <a:rPr lang="zh-CN" altLang="en-US" sz="2400" dirty="0">
                <a:latin typeface="楷体" pitchFamily="49" charset="-122"/>
                <a:ea typeface="楷体" pitchFamily="49" charset="-122"/>
              </a:rPr>
              <a:t>可抑制</a:t>
            </a:r>
            <a:r>
              <a:rPr lang="zh-CN" altLang="en-US" sz="2400" dirty="0" smtClean="0">
                <a:latin typeface="楷体" pitchFamily="49" charset="-122"/>
                <a:ea typeface="楷体" pitchFamily="49" charset="-122"/>
              </a:rPr>
              <a:t>其他离子</a:t>
            </a:r>
            <a:r>
              <a:rPr lang="zh-CN" altLang="en-US" sz="2400" dirty="0">
                <a:latin typeface="楷体" pitchFamily="49" charset="-122"/>
                <a:ea typeface="楷体" pitchFamily="49" charset="-122"/>
              </a:rPr>
              <a:t>信号，然后经飞行时间质谱仪对样品进行</a:t>
            </a:r>
            <a:r>
              <a:rPr lang="zh-CN" altLang="en-US" sz="2400" dirty="0" smtClean="0">
                <a:latin typeface="楷体" pitchFamily="49" charset="-122"/>
                <a:ea typeface="楷体" pitchFamily="49" charset="-122"/>
              </a:rPr>
              <a:t>质量选择，从而得出样品二噁英各组分含量</a:t>
            </a:r>
            <a:endParaRPr lang="en-US" altLang="zh-CN" sz="2400" dirty="0">
              <a:latin typeface="楷体" pitchFamily="49" charset="-122"/>
              <a:ea typeface="楷体" pitchFamily="49" charset="-122"/>
            </a:endParaRPr>
          </a:p>
          <a:p>
            <a:endParaRPr lang="en-US" altLang="zh-CN" sz="2400" dirty="0">
              <a:latin typeface="楷体" pitchFamily="49" charset="-122"/>
              <a:ea typeface="楷体" pitchFamily="49" charset="-122"/>
            </a:endParaRPr>
          </a:p>
          <a:p>
            <a:r>
              <a:rPr lang="zh-CN" altLang="en-US" sz="2400" dirty="0">
                <a:solidFill>
                  <a:schemeClr val="tx2">
                    <a:lumMod val="60000"/>
                    <a:lumOff val="40000"/>
                  </a:schemeClr>
                </a:solidFill>
                <a:latin typeface="楷体" pitchFamily="49" charset="-122"/>
                <a:ea typeface="楷体" pitchFamily="49" charset="-122"/>
              </a:rPr>
              <a:t>索氏萃取</a:t>
            </a:r>
            <a:r>
              <a:rPr lang="zh-CN" altLang="en-US" sz="2400" dirty="0">
                <a:latin typeface="楷体" pitchFamily="49" charset="-122"/>
                <a:ea typeface="楷体" pitchFamily="49" charset="-122"/>
              </a:rPr>
              <a:t>：索氏萃取法能完全萃取牛奶和奶制品中脂肪以及溶于脂肪中的二恶英类化合物</a:t>
            </a:r>
            <a:r>
              <a:rPr lang="zh-CN" altLang="en-US" sz="2400" dirty="0" smtClean="0">
                <a:latin typeface="楷体" pitchFamily="49" charset="-122"/>
                <a:ea typeface="楷体" pitchFamily="49" charset="-122"/>
              </a:rPr>
              <a:t>，得到</a:t>
            </a:r>
            <a:r>
              <a:rPr lang="zh-CN" altLang="en-US" sz="2400" dirty="0">
                <a:latin typeface="楷体" pitchFamily="49" charset="-122"/>
                <a:ea typeface="楷体" pitchFamily="49" charset="-122"/>
              </a:rPr>
              <a:t>的结果能真实反映牛奶和奶制品中二恶英类化合物污染情况。</a:t>
            </a:r>
          </a:p>
          <a:p>
            <a:endParaRPr lang="zh-CN" altLang="en-US" sz="2400" dirty="0"/>
          </a:p>
        </p:txBody>
      </p:sp>
    </p:spTree>
    <p:extLst>
      <p:ext uri="{BB962C8B-B14F-4D97-AF65-F5344CB8AC3E}">
        <p14:creationId xmlns:p14="http://schemas.microsoft.com/office/powerpoint/2010/main" val="291873601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1904" y="984981"/>
            <a:ext cx="396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连接符 29"/>
          <p:cNvCxnSpPr/>
          <p:nvPr/>
        </p:nvCxnSpPr>
        <p:spPr>
          <a:xfrm>
            <a:off x="-2381" y="1128997"/>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5447929" y="899021"/>
            <a:ext cx="6768752" cy="229976"/>
            <a:chOff x="4993596" y="899021"/>
            <a:chExt cx="6482381" cy="229976"/>
          </a:xfrm>
        </p:grpSpPr>
        <p:sp>
          <p:nvSpPr>
            <p:cNvPr id="28" name="矩形 27"/>
            <p:cNvSpPr/>
            <p:nvPr/>
          </p:nvSpPr>
          <p:spPr>
            <a:xfrm>
              <a:off x="4995977" y="984981"/>
              <a:ext cx="648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直接连接符 30"/>
            <p:cNvCxnSpPr/>
            <p:nvPr/>
          </p:nvCxnSpPr>
          <p:spPr>
            <a:xfrm>
              <a:off x="4993596" y="1128997"/>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995335" y="899021"/>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接连接符 32"/>
          <p:cNvCxnSpPr/>
          <p:nvPr/>
        </p:nvCxnSpPr>
        <p:spPr>
          <a:xfrm>
            <a:off x="-1427" y="899021"/>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1065" y="6107248"/>
            <a:ext cx="396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p:nvPr/>
        </p:nvCxnSpPr>
        <p:spPr>
          <a:xfrm>
            <a:off x="589" y="6251264"/>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8" name="组合 47"/>
          <p:cNvGrpSpPr/>
          <p:nvPr/>
        </p:nvGrpSpPr>
        <p:grpSpPr>
          <a:xfrm>
            <a:off x="5450899" y="6021288"/>
            <a:ext cx="6768752" cy="229976"/>
            <a:chOff x="4993596" y="899021"/>
            <a:chExt cx="6482381" cy="229976"/>
          </a:xfrm>
        </p:grpSpPr>
        <p:sp>
          <p:nvSpPr>
            <p:cNvPr id="49" name="矩形 48"/>
            <p:cNvSpPr/>
            <p:nvPr/>
          </p:nvSpPr>
          <p:spPr>
            <a:xfrm>
              <a:off x="4995977" y="984981"/>
              <a:ext cx="648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p:nvPr/>
          </p:nvCxnSpPr>
          <p:spPr>
            <a:xfrm>
              <a:off x="4993596" y="1128997"/>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4995335" y="899021"/>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52" name="直接连接符 51"/>
          <p:cNvCxnSpPr/>
          <p:nvPr/>
        </p:nvCxnSpPr>
        <p:spPr>
          <a:xfrm>
            <a:off x="1543" y="6021288"/>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572560" y="2696613"/>
            <a:ext cx="1107996" cy="2766202"/>
          </a:xfrm>
          <a:prstGeom prst="rect">
            <a:avLst/>
          </a:prstGeom>
          <a:noFill/>
        </p:spPr>
        <p:txBody>
          <a:bodyPr vert="eaVert" wrap="square" rtlCol="0">
            <a:spAutoFit/>
          </a:bodyPr>
          <a:lstStyle/>
          <a:p>
            <a:r>
              <a:rPr lang="zh-CN" altLang="en-US" sz="6000" dirty="0" smtClean="0">
                <a:latin typeface="楷体" pitchFamily="49" charset="-122"/>
                <a:ea typeface="楷体" pitchFamily="49" charset="-122"/>
              </a:rPr>
              <a:t>目录</a:t>
            </a:r>
            <a:endParaRPr lang="zh-CN" altLang="en-US" sz="6000" dirty="0">
              <a:latin typeface="楷体" pitchFamily="49" charset="-122"/>
              <a:ea typeface="楷体" pitchFamily="49" charset="-122"/>
            </a:endParaRPr>
          </a:p>
        </p:txBody>
      </p:sp>
      <p:sp>
        <p:nvSpPr>
          <p:cNvPr id="5" name="TextBox 4"/>
          <p:cNvSpPr txBox="1"/>
          <p:nvPr/>
        </p:nvSpPr>
        <p:spPr>
          <a:xfrm>
            <a:off x="5447928" y="1833954"/>
            <a:ext cx="4819079"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PART1   </a:t>
            </a:r>
            <a:r>
              <a:rPr lang="zh-CN" altLang="en-US" sz="2800" dirty="0" smtClean="0">
                <a:latin typeface="楷体" pitchFamily="49" charset="-122"/>
                <a:ea typeface="楷体" pitchFamily="49" charset="-122"/>
              </a:rPr>
              <a:t>二噁英是什么</a:t>
            </a:r>
            <a:endParaRPr lang="zh-CN" altLang="en-US" sz="2800" dirty="0">
              <a:latin typeface="楷体" pitchFamily="49" charset="-122"/>
              <a:ea typeface="楷体" pitchFamily="49" charset="-122"/>
            </a:endParaRPr>
          </a:p>
        </p:txBody>
      </p:sp>
      <p:sp>
        <p:nvSpPr>
          <p:cNvPr id="6" name="TextBox 5"/>
          <p:cNvSpPr txBox="1"/>
          <p:nvPr/>
        </p:nvSpPr>
        <p:spPr>
          <a:xfrm>
            <a:off x="5447928" y="2564904"/>
            <a:ext cx="6259239"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PART2</a:t>
            </a:r>
            <a:r>
              <a:rPr lang="en-US" altLang="zh-CN" sz="2800" dirty="0" smtClean="0">
                <a:solidFill>
                  <a:schemeClr val="accent1"/>
                </a:solidFill>
                <a:latin typeface="楷体" pitchFamily="49" charset="-122"/>
                <a:ea typeface="楷体" pitchFamily="49" charset="-122"/>
              </a:rPr>
              <a:t>   </a:t>
            </a:r>
            <a:r>
              <a:rPr lang="zh-CN" altLang="en-US" sz="2800" dirty="0" smtClean="0">
                <a:latin typeface="楷体" pitchFamily="49" charset="-122"/>
                <a:ea typeface="楷体" pitchFamily="49" charset="-122"/>
              </a:rPr>
              <a:t>二</a:t>
            </a:r>
            <a:r>
              <a:rPr lang="zh-CN" altLang="en-US" sz="2800" dirty="0">
                <a:latin typeface="楷体" pitchFamily="49" charset="-122"/>
                <a:ea typeface="楷体" pitchFamily="49" charset="-122"/>
              </a:rPr>
              <a:t>噁英的危害及检测</a:t>
            </a:r>
          </a:p>
        </p:txBody>
      </p:sp>
      <p:sp>
        <p:nvSpPr>
          <p:cNvPr id="7" name="TextBox 6"/>
          <p:cNvSpPr txBox="1"/>
          <p:nvPr/>
        </p:nvSpPr>
        <p:spPr>
          <a:xfrm>
            <a:off x="5453385" y="3284984"/>
            <a:ext cx="6043215" cy="584775"/>
          </a:xfrm>
          <a:prstGeom prst="rect">
            <a:avLst/>
          </a:prstGeom>
          <a:noFill/>
        </p:spPr>
        <p:txBody>
          <a:bodyPr wrap="square" rtlCol="0">
            <a:spAutoFit/>
          </a:bodyPr>
          <a:lstStyle/>
          <a:p>
            <a:r>
              <a:rPr lang="en-US" altLang="zh-CN" sz="3200" dirty="0" smtClean="0">
                <a:solidFill>
                  <a:schemeClr val="accent1"/>
                </a:solidFill>
                <a:latin typeface="+mj-ea"/>
                <a:ea typeface="+mj-ea"/>
              </a:rPr>
              <a:t>PART3  </a:t>
            </a:r>
            <a:r>
              <a:rPr lang="zh-CN" altLang="en-US" sz="3200" dirty="0" smtClean="0">
                <a:solidFill>
                  <a:schemeClr val="accent1"/>
                </a:solidFill>
                <a:latin typeface="+mj-ea"/>
                <a:ea typeface="+mj-ea"/>
              </a:rPr>
              <a:t>二噁英的</a:t>
            </a:r>
            <a:r>
              <a:rPr lang="zh-CN" altLang="en-US" sz="3200" dirty="0">
                <a:solidFill>
                  <a:schemeClr val="accent1"/>
                </a:solidFill>
                <a:latin typeface="+mj-ea"/>
                <a:ea typeface="+mj-ea"/>
              </a:rPr>
              <a:t>来源</a:t>
            </a:r>
            <a:r>
              <a:rPr lang="zh-CN" altLang="en-US" sz="3200" dirty="0" smtClean="0">
                <a:solidFill>
                  <a:schemeClr val="accent1"/>
                </a:solidFill>
                <a:latin typeface="+mj-ea"/>
                <a:ea typeface="+mj-ea"/>
              </a:rPr>
              <a:t>及分布</a:t>
            </a:r>
            <a:endParaRPr lang="zh-CN" altLang="en-US" sz="3200" dirty="0">
              <a:solidFill>
                <a:schemeClr val="accent1"/>
              </a:solidFill>
              <a:latin typeface="+mj-ea"/>
              <a:ea typeface="+mj-ea"/>
            </a:endParaRPr>
          </a:p>
        </p:txBody>
      </p:sp>
      <p:sp>
        <p:nvSpPr>
          <p:cNvPr id="8" name="TextBox 7"/>
          <p:cNvSpPr txBox="1"/>
          <p:nvPr/>
        </p:nvSpPr>
        <p:spPr>
          <a:xfrm>
            <a:off x="5453385" y="4079714"/>
            <a:ext cx="5755183" cy="954107"/>
          </a:xfrm>
          <a:prstGeom prst="rect">
            <a:avLst/>
          </a:prstGeom>
          <a:noFill/>
        </p:spPr>
        <p:txBody>
          <a:bodyPr wrap="square" rtlCol="0">
            <a:spAutoFit/>
          </a:bodyPr>
          <a:lstStyle/>
          <a:p>
            <a:r>
              <a:rPr lang="en-US" altLang="zh-CN" sz="2800" dirty="0" smtClean="0">
                <a:latin typeface="楷体" pitchFamily="49" charset="-122"/>
                <a:ea typeface="楷体" pitchFamily="49" charset="-122"/>
              </a:rPr>
              <a:t>PART4   </a:t>
            </a:r>
            <a:r>
              <a:rPr lang="zh-CN" altLang="en-US" sz="2800" dirty="0" smtClean="0">
                <a:latin typeface="楷体" pitchFamily="49" charset="-122"/>
                <a:ea typeface="楷体" pitchFamily="49" charset="-122"/>
              </a:rPr>
              <a:t>二</a:t>
            </a:r>
            <a:r>
              <a:rPr lang="zh-CN" altLang="en-US" sz="2800" dirty="0">
                <a:latin typeface="楷体" pitchFamily="49" charset="-122"/>
                <a:ea typeface="楷体" pitchFamily="49" charset="-122"/>
              </a:rPr>
              <a:t>噁英的产生原因及机理</a:t>
            </a:r>
          </a:p>
          <a:p>
            <a:endParaRPr lang="zh-CN" altLang="en-US" sz="2800" dirty="0">
              <a:latin typeface="楷体" pitchFamily="49" charset="-122"/>
              <a:ea typeface="楷体" pitchFamily="49" charset="-122"/>
            </a:endParaRPr>
          </a:p>
        </p:txBody>
      </p:sp>
      <p:sp>
        <p:nvSpPr>
          <p:cNvPr id="9" name="TextBox 8"/>
          <p:cNvSpPr txBox="1"/>
          <p:nvPr/>
        </p:nvSpPr>
        <p:spPr>
          <a:xfrm>
            <a:off x="5453385" y="4869160"/>
            <a:ext cx="5611167"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PART5   </a:t>
            </a:r>
            <a:r>
              <a:rPr lang="zh-CN" altLang="en-US" sz="2800" dirty="0" smtClean="0">
                <a:latin typeface="楷体" pitchFamily="49" charset="-122"/>
                <a:ea typeface="楷体" pitchFamily="49" charset="-122"/>
              </a:rPr>
              <a:t>二噁英的控制与预防</a:t>
            </a:r>
            <a:endParaRPr lang="zh-CN" altLang="en-US" sz="2800" dirty="0">
              <a:latin typeface="楷体" pitchFamily="49" charset="-122"/>
              <a:ea typeface="楷体" pitchFamily="49" charset="-122"/>
            </a:endParaRPr>
          </a:p>
        </p:txBody>
      </p:sp>
    </p:spTree>
    <p:extLst>
      <p:ext uri="{BB962C8B-B14F-4D97-AF65-F5344CB8AC3E}">
        <p14:creationId xmlns:p14="http://schemas.microsoft.com/office/powerpoint/2010/main" val="132987547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2304256" cy="523220"/>
          </a:xfrm>
          <a:prstGeom prst="rect">
            <a:avLst/>
          </a:prstGeom>
          <a:noFill/>
        </p:spPr>
        <p:txBody>
          <a:bodyPr wrap="square" rtlCol="0">
            <a:spAutoFit/>
          </a:bodyPr>
          <a:lstStyle/>
          <a:p>
            <a:r>
              <a:rPr lang="zh-CN" altLang="en-US" sz="2800" i="1" dirty="0" smtClean="0"/>
              <a:t>来源及分布</a:t>
            </a:r>
            <a:endParaRPr lang="zh-CN" altLang="en-US" sz="2800" i="1" dirty="0"/>
          </a:p>
        </p:txBody>
      </p:sp>
      <p:sp>
        <p:nvSpPr>
          <p:cNvPr id="2" name="TextBox 1"/>
          <p:cNvSpPr txBox="1"/>
          <p:nvPr/>
        </p:nvSpPr>
        <p:spPr>
          <a:xfrm>
            <a:off x="501407" y="1268760"/>
            <a:ext cx="6336704" cy="3600986"/>
          </a:xfrm>
          <a:prstGeom prst="rect">
            <a:avLst/>
          </a:prstGeom>
          <a:noFill/>
        </p:spPr>
        <p:txBody>
          <a:bodyPr wrap="square" rtlCol="0">
            <a:spAutoFit/>
          </a:bodyPr>
          <a:lstStyle/>
          <a:p>
            <a:r>
              <a:rPr lang="zh-CN" altLang="en-US" sz="2400" dirty="0" smtClean="0">
                <a:latin typeface="楷体" pitchFamily="49" charset="-122"/>
                <a:ea typeface="楷体" pitchFamily="49" charset="-122"/>
              </a:rPr>
              <a:t> </a:t>
            </a:r>
            <a:r>
              <a:rPr lang="en-US" altLang="zh-CN" sz="3600" dirty="0" smtClean="0">
                <a:latin typeface="3ds Light"/>
                <a:ea typeface="楷体" pitchFamily="49" charset="-122"/>
              </a:rPr>
              <a:t>•</a:t>
            </a:r>
            <a:r>
              <a:rPr lang="zh-CN" altLang="en-US" sz="2400" dirty="0" smtClean="0">
                <a:latin typeface="楷体" pitchFamily="49" charset="-122"/>
                <a:ea typeface="楷体" pitchFamily="49" charset="-122"/>
              </a:rPr>
              <a:t>二</a:t>
            </a:r>
            <a:r>
              <a:rPr lang="zh-CN" altLang="en-US" sz="2400" dirty="0">
                <a:latin typeface="楷体" pitchFamily="49" charset="-122"/>
                <a:ea typeface="楷体" pitchFamily="49" charset="-122"/>
              </a:rPr>
              <a:t>噁英常以</a:t>
            </a:r>
            <a:r>
              <a:rPr lang="zh-CN" altLang="en-US" sz="2400" dirty="0">
                <a:solidFill>
                  <a:srgbClr val="FF0000"/>
                </a:solidFill>
                <a:latin typeface="楷体" pitchFamily="49" charset="-122"/>
                <a:ea typeface="楷体" pitchFamily="49" charset="-122"/>
              </a:rPr>
              <a:t>微小的颗粒</a:t>
            </a:r>
            <a:r>
              <a:rPr lang="zh-CN" altLang="en-US" sz="2400" dirty="0">
                <a:latin typeface="楷体" pitchFamily="49" charset="-122"/>
                <a:ea typeface="楷体" pitchFamily="49" charset="-122"/>
              </a:rPr>
              <a:t>存在于</a:t>
            </a:r>
            <a:r>
              <a:rPr lang="zh-CN" altLang="en-US" sz="2400" dirty="0">
                <a:solidFill>
                  <a:srgbClr val="FF0000"/>
                </a:solidFill>
                <a:latin typeface="楷体" pitchFamily="49" charset="-122"/>
                <a:ea typeface="楷体" pitchFamily="49" charset="-122"/>
              </a:rPr>
              <a:t>大气、土壤</a:t>
            </a:r>
            <a:r>
              <a:rPr lang="zh-CN" altLang="en-US" sz="2400" dirty="0">
                <a:latin typeface="楷体" pitchFamily="49" charset="-122"/>
                <a:ea typeface="楷体" pitchFamily="49" charset="-122"/>
              </a:rPr>
              <a:t>和</a:t>
            </a:r>
            <a:r>
              <a:rPr lang="zh-CN" altLang="en-US" sz="2400" dirty="0" smtClean="0">
                <a:solidFill>
                  <a:srgbClr val="FF0000"/>
                </a:solidFill>
                <a:latin typeface="楷体" pitchFamily="49" charset="-122"/>
                <a:ea typeface="楷体" pitchFamily="49" charset="-122"/>
              </a:rPr>
              <a:t>水</a:t>
            </a:r>
            <a:r>
              <a:rPr lang="zh-CN" altLang="en-US" sz="2400" dirty="0" smtClean="0">
                <a:latin typeface="楷体" pitchFamily="49" charset="-122"/>
                <a:ea typeface="楷体" pitchFamily="49" charset="-122"/>
              </a:rPr>
              <a:t>中</a:t>
            </a:r>
            <a:endParaRPr lang="en-US" altLang="zh-CN" sz="2400" dirty="0">
              <a:latin typeface="楷体" pitchFamily="49" charset="-122"/>
              <a:ea typeface="楷体" pitchFamily="49" charset="-122"/>
            </a:endParaRPr>
          </a:p>
          <a:p>
            <a:r>
              <a:rPr lang="zh-CN" altLang="en-US" sz="2400" dirty="0" smtClean="0">
                <a:latin typeface="楷体" pitchFamily="49" charset="-122"/>
                <a:ea typeface="楷体" pitchFamily="49" charset="-122"/>
              </a:rPr>
              <a:t> </a:t>
            </a:r>
            <a:r>
              <a:rPr lang="en-US" altLang="zh-CN" sz="3600" dirty="0" smtClean="0">
                <a:latin typeface="3ds Light"/>
                <a:ea typeface="楷体" pitchFamily="49" charset="-122"/>
              </a:rPr>
              <a:t>•</a:t>
            </a:r>
            <a:r>
              <a:rPr lang="zh-CN" altLang="en-US" sz="2400" dirty="0" smtClean="0">
                <a:latin typeface="楷体" pitchFamily="49" charset="-122"/>
                <a:ea typeface="楷体" pitchFamily="49" charset="-122"/>
              </a:rPr>
              <a:t>污染源</a:t>
            </a:r>
            <a:r>
              <a:rPr lang="zh-CN" altLang="en-US" sz="2400" dirty="0">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化工冶金工业</a:t>
            </a:r>
            <a:r>
              <a:rPr lang="zh-CN" altLang="en-US" sz="2400" dirty="0">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垃圾焚烧</a:t>
            </a:r>
            <a:r>
              <a:rPr lang="zh-CN" altLang="en-US" sz="2400" dirty="0">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造纸</a:t>
            </a:r>
            <a:r>
              <a:rPr lang="zh-CN" altLang="en-US" sz="2400" dirty="0">
                <a:latin typeface="楷体" pitchFamily="49" charset="-122"/>
                <a:ea typeface="楷体" pitchFamily="49" charset="-122"/>
              </a:rPr>
              <a:t>以及</a:t>
            </a:r>
            <a:r>
              <a:rPr lang="zh-CN" altLang="en-US" sz="2400" dirty="0">
                <a:solidFill>
                  <a:srgbClr val="FF0000"/>
                </a:solidFill>
                <a:latin typeface="楷体" pitchFamily="49" charset="-122"/>
                <a:ea typeface="楷体" pitchFamily="49" charset="-122"/>
              </a:rPr>
              <a:t>化学农药生产</a:t>
            </a:r>
            <a:r>
              <a:rPr lang="zh-CN" altLang="en-US" sz="2400" dirty="0">
                <a:latin typeface="楷体" pitchFamily="49" charset="-122"/>
                <a:ea typeface="楷体" pitchFamily="49" charset="-122"/>
              </a:rPr>
              <a:t>等产业</a:t>
            </a:r>
            <a:endParaRPr lang="en-US" altLang="zh-CN" sz="2400" dirty="0">
              <a:latin typeface="楷体" pitchFamily="49" charset="-122"/>
              <a:ea typeface="楷体" pitchFamily="49" charset="-122"/>
            </a:endParaRPr>
          </a:p>
          <a:p>
            <a:r>
              <a:rPr lang="en-US" altLang="zh-CN" sz="2400" dirty="0">
                <a:latin typeface="楷体" pitchFamily="49" charset="-122"/>
                <a:ea typeface="楷体" pitchFamily="49" charset="-122"/>
              </a:rPr>
              <a:t> </a:t>
            </a:r>
            <a:r>
              <a:rPr lang="en-US" altLang="zh-CN" sz="3600" dirty="0" smtClean="0">
                <a:latin typeface="3ds Light"/>
                <a:ea typeface="楷体" pitchFamily="49" charset="-122"/>
              </a:rPr>
              <a:t>•</a:t>
            </a:r>
            <a:r>
              <a:rPr lang="zh-CN" altLang="en-US" sz="2400" dirty="0" smtClean="0">
                <a:latin typeface="楷体" pitchFamily="49" charset="-122"/>
                <a:ea typeface="楷体" pitchFamily="49" charset="-122"/>
              </a:rPr>
              <a:t>日常生活</a:t>
            </a:r>
            <a:r>
              <a:rPr lang="zh-CN" altLang="en-US" sz="2400" dirty="0">
                <a:latin typeface="楷体" pitchFamily="49" charset="-122"/>
                <a:ea typeface="楷体" pitchFamily="49" charset="-122"/>
              </a:rPr>
              <a:t>中所用的</a:t>
            </a:r>
            <a:r>
              <a:rPr lang="zh-CN" altLang="en-US" sz="2400" dirty="0">
                <a:solidFill>
                  <a:srgbClr val="FF0000"/>
                </a:solidFill>
                <a:latin typeface="楷体" pitchFamily="49" charset="-122"/>
                <a:ea typeface="楷体" pitchFamily="49" charset="-122"/>
              </a:rPr>
              <a:t>胶带</a:t>
            </a:r>
            <a:r>
              <a:rPr lang="zh-CN" altLang="en-US" sz="2400" dirty="0">
                <a:latin typeface="楷体" pitchFamily="49" charset="-122"/>
                <a:ea typeface="楷体" pitchFamily="49" charset="-122"/>
              </a:rPr>
              <a:t>、</a:t>
            </a:r>
            <a:r>
              <a:rPr lang="en-US" altLang="zh-CN" sz="2400" dirty="0">
                <a:solidFill>
                  <a:srgbClr val="FF0000"/>
                </a:solidFill>
                <a:latin typeface="楷体" pitchFamily="49" charset="-122"/>
                <a:ea typeface="楷体" pitchFamily="49" charset="-122"/>
              </a:rPr>
              <a:t>PVC</a:t>
            </a:r>
            <a:r>
              <a:rPr lang="zh-CN" altLang="en-US" sz="2400" dirty="0">
                <a:latin typeface="楷体" pitchFamily="49" charset="-122"/>
                <a:ea typeface="楷体" pitchFamily="49" charset="-122"/>
              </a:rPr>
              <a:t>（聚氯乙烯）、</a:t>
            </a:r>
            <a:r>
              <a:rPr lang="zh-CN" altLang="en-US" sz="2400" dirty="0">
                <a:solidFill>
                  <a:srgbClr val="FF0000"/>
                </a:solidFill>
                <a:latin typeface="楷体" pitchFamily="49" charset="-122"/>
                <a:ea typeface="楷体" pitchFamily="49" charset="-122"/>
              </a:rPr>
              <a:t>软胶</a:t>
            </a:r>
            <a:r>
              <a:rPr lang="zh-CN" altLang="en-US" sz="2400" dirty="0">
                <a:latin typeface="楷体" pitchFamily="49" charset="-122"/>
                <a:ea typeface="楷体" pitchFamily="49" charset="-122"/>
              </a:rPr>
              <a:t>等都含有氯，燃烧这些物品时就会产生二噁英，悬浮于空气</a:t>
            </a:r>
            <a:r>
              <a:rPr lang="zh-CN" altLang="en-US" sz="2400" dirty="0" smtClean="0">
                <a:latin typeface="楷体" pitchFamily="49" charset="-122"/>
                <a:ea typeface="楷体" pitchFamily="49" charset="-122"/>
              </a:rPr>
              <a:t>中</a:t>
            </a:r>
            <a:endParaRPr lang="en-US" altLang="zh-CN" sz="2400" dirty="0">
              <a:latin typeface="楷体" pitchFamily="49" charset="-122"/>
              <a:ea typeface="楷体" pitchFamily="49" charset="-122"/>
            </a:endParaRPr>
          </a:p>
          <a:p>
            <a:r>
              <a:rPr lang="zh-CN" altLang="en-US" sz="2400" dirty="0" smtClean="0">
                <a:latin typeface="楷体" pitchFamily="49" charset="-122"/>
                <a:ea typeface="楷体" pitchFamily="49" charset="-122"/>
              </a:rPr>
              <a:t> </a:t>
            </a:r>
            <a:endParaRPr lang="zh-CN" altLang="en-US" sz="2400" dirty="0">
              <a:latin typeface="楷体" pitchFamily="49" charset="-122"/>
              <a:ea typeface="楷体" pitchFamily="49" charset="-122"/>
            </a:endParaRP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6120" y="1050992"/>
            <a:ext cx="4772025" cy="3461252"/>
          </a:xfrm>
          <a:prstGeom prst="rect">
            <a:avLst/>
          </a:prstGeom>
        </p:spPr>
      </p:pic>
      <p:sp>
        <p:nvSpPr>
          <p:cNvPr id="7" name="TextBox 6"/>
          <p:cNvSpPr txBox="1"/>
          <p:nvPr/>
        </p:nvSpPr>
        <p:spPr>
          <a:xfrm>
            <a:off x="623392" y="4667037"/>
            <a:ext cx="10729192" cy="1938992"/>
          </a:xfrm>
          <a:prstGeom prst="rect">
            <a:avLst/>
          </a:prstGeom>
          <a:noFill/>
        </p:spPr>
        <p:txBody>
          <a:bodyPr wrap="square" rtlCol="0">
            <a:spAutoFit/>
          </a:bodyPr>
          <a:lstStyle/>
          <a:p>
            <a:r>
              <a:rPr lang="en-US" altLang="zh-CN" sz="3600" dirty="0">
                <a:latin typeface="3ds Light"/>
                <a:ea typeface="楷体" pitchFamily="49" charset="-122"/>
              </a:rPr>
              <a:t>•</a:t>
            </a:r>
            <a:r>
              <a:rPr lang="zh-CN" altLang="en-US" sz="2400" dirty="0">
                <a:latin typeface="楷体" pitchFamily="49" charset="-122"/>
                <a:ea typeface="楷体" pitchFamily="49" charset="-122"/>
              </a:rPr>
              <a:t>最严重的地方是在</a:t>
            </a:r>
            <a:r>
              <a:rPr lang="zh-CN" altLang="en-US" sz="2400" dirty="0">
                <a:solidFill>
                  <a:srgbClr val="FF0000"/>
                </a:solidFill>
                <a:latin typeface="楷体" pitchFamily="49" charset="-122"/>
                <a:ea typeface="楷体" pitchFamily="49" charset="-122"/>
              </a:rPr>
              <a:t>土壤</a:t>
            </a:r>
            <a:r>
              <a:rPr lang="zh-CN" altLang="en-US" sz="2400" dirty="0">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沉淀物</a:t>
            </a:r>
            <a:r>
              <a:rPr lang="zh-CN" altLang="en-US" sz="2400" dirty="0">
                <a:latin typeface="楷体" pitchFamily="49" charset="-122"/>
                <a:ea typeface="楷体" pitchFamily="49" charset="-122"/>
              </a:rPr>
              <a:t>和</a:t>
            </a:r>
            <a:r>
              <a:rPr lang="zh-CN" altLang="en-US" sz="2400" dirty="0">
                <a:solidFill>
                  <a:srgbClr val="FF0000"/>
                </a:solidFill>
                <a:latin typeface="楷体" pitchFamily="49" charset="-122"/>
                <a:ea typeface="楷体" pitchFamily="49" charset="-122"/>
              </a:rPr>
              <a:t>食品</a:t>
            </a:r>
            <a:r>
              <a:rPr lang="zh-CN" altLang="en-US" sz="2400" dirty="0">
                <a:latin typeface="楷体" pitchFamily="49" charset="-122"/>
                <a:ea typeface="楷体" pitchFamily="49" charset="-122"/>
              </a:rPr>
              <a:t>，特别是</a:t>
            </a:r>
            <a:r>
              <a:rPr lang="zh-CN" altLang="en-US" sz="2400" dirty="0">
                <a:solidFill>
                  <a:srgbClr val="FF0000"/>
                </a:solidFill>
                <a:latin typeface="楷体" pitchFamily="49" charset="-122"/>
                <a:ea typeface="楷体" pitchFamily="49" charset="-122"/>
              </a:rPr>
              <a:t>乳制品</a:t>
            </a:r>
            <a:r>
              <a:rPr lang="zh-CN" altLang="en-US" sz="2400" dirty="0">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肉类</a:t>
            </a:r>
            <a:r>
              <a:rPr lang="zh-CN" altLang="en-US" sz="2400" dirty="0">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鱼类</a:t>
            </a:r>
            <a:r>
              <a:rPr lang="zh-CN" altLang="en-US" sz="2400" dirty="0">
                <a:latin typeface="楷体" pitchFamily="49" charset="-122"/>
                <a:ea typeface="楷体" pitchFamily="49" charset="-122"/>
              </a:rPr>
              <a:t>和</a:t>
            </a:r>
            <a:r>
              <a:rPr lang="zh-CN" altLang="en-US" sz="2400" dirty="0">
                <a:solidFill>
                  <a:srgbClr val="FF0000"/>
                </a:solidFill>
                <a:latin typeface="楷体" pitchFamily="49" charset="-122"/>
                <a:ea typeface="楷体" pitchFamily="49" charset="-122"/>
              </a:rPr>
              <a:t>贝壳类</a:t>
            </a:r>
            <a:r>
              <a:rPr lang="zh-CN" altLang="en-US" sz="2400" dirty="0">
                <a:latin typeface="楷体" pitchFamily="49" charset="-122"/>
                <a:ea typeface="楷体" pitchFamily="49" charset="-122"/>
              </a:rPr>
              <a:t>食品中</a:t>
            </a:r>
            <a:endParaRPr lang="en-US" altLang="zh-CN" sz="2400" dirty="0">
              <a:latin typeface="楷体" pitchFamily="49" charset="-122"/>
              <a:ea typeface="楷体" pitchFamily="49" charset="-122"/>
            </a:endParaRPr>
          </a:p>
          <a:p>
            <a:r>
              <a:rPr lang="en-US" altLang="zh-CN" sz="3600" dirty="0" smtClean="0">
                <a:latin typeface="3ds Light"/>
                <a:ea typeface="楷体" pitchFamily="49" charset="-122"/>
              </a:rPr>
              <a:t>•</a:t>
            </a:r>
            <a:r>
              <a:rPr lang="en-US" altLang="zh-CN" sz="2400" dirty="0">
                <a:solidFill>
                  <a:srgbClr val="FF0000"/>
                </a:solidFill>
                <a:latin typeface="楷体" pitchFamily="49" charset="-122"/>
                <a:ea typeface="楷体" pitchFamily="49" charset="-122"/>
              </a:rPr>
              <a:t>PCB</a:t>
            </a:r>
            <a:r>
              <a:rPr lang="zh-CN" altLang="en-US" sz="2400" dirty="0">
                <a:solidFill>
                  <a:srgbClr val="FF0000"/>
                </a:solidFill>
                <a:latin typeface="楷体" pitchFamily="49" charset="-122"/>
                <a:ea typeface="楷体" pitchFamily="49" charset="-122"/>
              </a:rPr>
              <a:t>工业废油</a:t>
            </a:r>
            <a:r>
              <a:rPr lang="zh-CN" altLang="en-US" sz="2400" dirty="0">
                <a:latin typeface="楷体" pitchFamily="49" charset="-122"/>
                <a:ea typeface="楷体" pitchFamily="49" charset="-122"/>
              </a:rPr>
              <a:t>的大量储存，其中许多含有高浓度的</a:t>
            </a:r>
            <a:r>
              <a:rPr lang="en-US" altLang="zh-CN" sz="2400" dirty="0">
                <a:latin typeface="楷体" pitchFamily="49" charset="-122"/>
                <a:ea typeface="楷体" pitchFamily="49" charset="-122"/>
              </a:rPr>
              <a:t>PCDFs</a:t>
            </a:r>
          </a:p>
          <a:p>
            <a:endParaRPr lang="zh-CN" altLang="en-US" sz="2400" dirty="0"/>
          </a:p>
        </p:txBody>
      </p:sp>
    </p:spTree>
    <p:extLst>
      <p:ext uri="{BB962C8B-B14F-4D97-AF65-F5344CB8AC3E}">
        <p14:creationId xmlns:p14="http://schemas.microsoft.com/office/powerpoint/2010/main" val="3328773095"/>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2000"/>
                                        <p:tgtEl>
                                          <p:spTgt spid="7">
                                            <p:txEl>
                                              <p:pRg st="0" end="0"/>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2304256" cy="523220"/>
          </a:xfrm>
          <a:prstGeom prst="rect">
            <a:avLst/>
          </a:prstGeom>
          <a:noFill/>
        </p:spPr>
        <p:txBody>
          <a:bodyPr wrap="square" rtlCol="0">
            <a:spAutoFit/>
          </a:bodyPr>
          <a:lstStyle/>
          <a:p>
            <a:r>
              <a:rPr lang="zh-CN" altLang="en-US" sz="2800" i="1" dirty="0" smtClean="0"/>
              <a:t>分布及来源</a:t>
            </a:r>
            <a:endParaRPr lang="zh-CN" altLang="en-US" sz="2800" i="1" dirty="0"/>
          </a:p>
        </p:txBody>
      </p:sp>
      <p:sp>
        <p:nvSpPr>
          <p:cNvPr id="9" name="矩形 8"/>
          <p:cNvSpPr/>
          <p:nvPr/>
        </p:nvSpPr>
        <p:spPr>
          <a:xfrm>
            <a:off x="432956" y="1233208"/>
            <a:ext cx="11315918" cy="923330"/>
          </a:xfrm>
          <a:prstGeom prst="rect">
            <a:avLst/>
          </a:prstGeom>
          <a:noFill/>
        </p:spPr>
        <p:txBody>
          <a:bodyPr wrap="none" lIns="91440" tIns="45720" rIns="91440" bIns="45720">
            <a:spAutoFit/>
          </a:bodyPr>
          <a:lstStyle/>
          <a:p>
            <a:pPr algn="ctr"/>
            <a:r>
              <a:rPr lang="zh-CN" altLang="en-US" sz="54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楷体" pitchFamily="49" charset="-122"/>
                <a:ea typeface="楷体" pitchFamily="49" charset="-122"/>
              </a:rPr>
              <a:t>最主要来源于垃圾的</a:t>
            </a:r>
            <a:r>
              <a:rPr lang="zh-CN" altLang="en-US"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楷体" pitchFamily="49" charset="-122"/>
                <a:ea typeface="楷体" pitchFamily="49" charset="-122"/>
              </a:rPr>
              <a:t>（不规范）</a:t>
            </a:r>
            <a:r>
              <a:rPr lang="zh-CN" altLang="en-US" sz="54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楷体" pitchFamily="49" charset="-122"/>
                <a:ea typeface="楷体" pitchFamily="49" charset="-122"/>
              </a:rPr>
              <a:t>焚烧</a:t>
            </a:r>
            <a:endParaRPr lang="zh-CN" altLang="en-US" sz="5400" b="1" cap="none" spc="0" dirty="0">
              <a:ln w="17780" cmpd="sng">
                <a:solidFill>
                  <a:srgbClr val="FFFFFF"/>
                </a:solidFill>
                <a:prstDash val="solid"/>
                <a:miter lim="800000"/>
              </a:ln>
              <a:solidFill>
                <a:srgbClr val="FF0000"/>
              </a:solidFill>
              <a:effectLst>
                <a:outerShdw blurRad="50800" algn="tl" rotWithShape="0">
                  <a:srgbClr val="000000"/>
                </a:outerShdw>
              </a:effectLst>
            </a:endParaRPr>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9576" y="2168660"/>
            <a:ext cx="7704856" cy="4572708"/>
          </a:xfrm>
          <a:prstGeom prst="rect">
            <a:avLst/>
          </a:prstGeom>
        </p:spPr>
      </p:pic>
    </p:spTree>
    <p:extLst>
      <p:ext uri="{BB962C8B-B14F-4D97-AF65-F5344CB8AC3E}">
        <p14:creationId xmlns:p14="http://schemas.microsoft.com/office/powerpoint/2010/main" val="3316840513"/>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anim calcmode="lin" valueType="num">
                                      <p:cBhvr>
                                        <p:cTn id="13" dur="2000" fill="hold"/>
                                        <p:tgtEl>
                                          <p:spTgt spid="9"/>
                                        </p:tgtEl>
                                        <p:attrNameLst>
                                          <p:attrName>ppt_w</p:attrName>
                                        </p:attrNameLst>
                                      </p:cBhvr>
                                      <p:tavLst>
                                        <p:tav tm="0" fmla="#ppt_w*sin(2.5*pi*$)">
                                          <p:val>
                                            <p:fltVal val="0"/>
                                          </p:val>
                                        </p:tav>
                                        <p:tav tm="100000">
                                          <p:val>
                                            <p:fltVal val="1"/>
                                          </p:val>
                                        </p:tav>
                                      </p:tavLst>
                                    </p:anim>
                                    <p:anim calcmode="lin" valueType="num">
                                      <p:cBhvr>
                                        <p:cTn id="14"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1904" y="984981"/>
            <a:ext cx="396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连接符 29"/>
          <p:cNvCxnSpPr/>
          <p:nvPr/>
        </p:nvCxnSpPr>
        <p:spPr>
          <a:xfrm>
            <a:off x="-2381" y="1128997"/>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5447929" y="899021"/>
            <a:ext cx="6768752" cy="229976"/>
            <a:chOff x="4993596" y="899021"/>
            <a:chExt cx="6482381" cy="229976"/>
          </a:xfrm>
        </p:grpSpPr>
        <p:sp>
          <p:nvSpPr>
            <p:cNvPr id="28" name="矩形 27"/>
            <p:cNvSpPr/>
            <p:nvPr/>
          </p:nvSpPr>
          <p:spPr>
            <a:xfrm>
              <a:off x="4995977" y="984981"/>
              <a:ext cx="648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直接连接符 30"/>
            <p:cNvCxnSpPr/>
            <p:nvPr/>
          </p:nvCxnSpPr>
          <p:spPr>
            <a:xfrm>
              <a:off x="4993596" y="1128997"/>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995335" y="899021"/>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接连接符 32"/>
          <p:cNvCxnSpPr/>
          <p:nvPr/>
        </p:nvCxnSpPr>
        <p:spPr>
          <a:xfrm>
            <a:off x="-1427" y="899021"/>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1065" y="6107248"/>
            <a:ext cx="396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p:nvPr/>
        </p:nvCxnSpPr>
        <p:spPr>
          <a:xfrm>
            <a:off x="589" y="6251264"/>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8" name="组合 47"/>
          <p:cNvGrpSpPr/>
          <p:nvPr/>
        </p:nvGrpSpPr>
        <p:grpSpPr>
          <a:xfrm>
            <a:off x="5450899" y="6021288"/>
            <a:ext cx="6768752" cy="229976"/>
            <a:chOff x="4993596" y="899021"/>
            <a:chExt cx="6482381" cy="229976"/>
          </a:xfrm>
        </p:grpSpPr>
        <p:sp>
          <p:nvSpPr>
            <p:cNvPr id="49" name="矩形 48"/>
            <p:cNvSpPr/>
            <p:nvPr/>
          </p:nvSpPr>
          <p:spPr>
            <a:xfrm>
              <a:off x="4995977" y="984981"/>
              <a:ext cx="648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p:nvPr/>
          </p:nvCxnSpPr>
          <p:spPr>
            <a:xfrm>
              <a:off x="4993596" y="1128997"/>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4995335" y="899021"/>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52" name="直接连接符 51"/>
          <p:cNvCxnSpPr/>
          <p:nvPr/>
        </p:nvCxnSpPr>
        <p:spPr>
          <a:xfrm>
            <a:off x="1543" y="6021288"/>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572560" y="2696613"/>
            <a:ext cx="1107996" cy="2766202"/>
          </a:xfrm>
          <a:prstGeom prst="rect">
            <a:avLst/>
          </a:prstGeom>
          <a:noFill/>
        </p:spPr>
        <p:txBody>
          <a:bodyPr vert="eaVert" wrap="square" rtlCol="0">
            <a:spAutoFit/>
          </a:bodyPr>
          <a:lstStyle/>
          <a:p>
            <a:r>
              <a:rPr lang="zh-CN" altLang="en-US" sz="6000" dirty="0" smtClean="0">
                <a:latin typeface="楷体" pitchFamily="49" charset="-122"/>
                <a:ea typeface="楷体" pitchFamily="49" charset="-122"/>
              </a:rPr>
              <a:t>目录</a:t>
            </a:r>
            <a:endParaRPr lang="zh-CN" altLang="en-US" sz="6000" dirty="0">
              <a:latin typeface="楷体" pitchFamily="49" charset="-122"/>
              <a:ea typeface="楷体" pitchFamily="49" charset="-122"/>
            </a:endParaRPr>
          </a:p>
        </p:txBody>
      </p:sp>
      <p:sp>
        <p:nvSpPr>
          <p:cNvPr id="5" name="TextBox 4"/>
          <p:cNvSpPr txBox="1"/>
          <p:nvPr/>
        </p:nvSpPr>
        <p:spPr>
          <a:xfrm>
            <a:off x="5447928" y="1833954"/>
            <a:ext cx="4819079"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PART1   </a:t>
            </a:r>
            <a:r>
              <a:rPr lang="zh-CN" altLang="en-US" sz="2800" dirty="0" smtClean="0">
                <a:latin typeface="楷体" pitchFamily="49" charset="-122"/>
                <a:ea typeface="楷体" pitchFamily="49" charset="-122"/>
              </a:rPr>
              <a:t>二噁英是什么</a:t>
            </a:r>
            <a:endParaRPr lang="zh-CN" altLang="en-US" sz="2800" dirty="0">
              <a:latin typeface="楷体" pitchFamily="49" charset="-122"/>
              <a:ea typeface="楷体" pitchFamily="49" charset="-122"/>
            </a:endParaRPr>
          </a:p>
        </p:txBody>
      </p:sp>
      <p:sp>
        <p:nvSpPr>
          <p:cNvPr id="6" name="TextBox 5"/>
          <p:cNvSpPr txBox="1"/>
          <p:nvPr/>
        </p:nvSpPr>
        <p:spPr>
          <a:xfrm>
            <a:off x="5447928" y="2564904"/>
            <a:ext cx="6259239"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PART2</a:t>
            </a:r>
            <a:r>
              <a:rPr lang="en-US" altLang="zh-CN" sz="2800" dirty="0" smtClean="0">
                <a:solidFill>
                  <a:schemeClr val="accent1"/>
                </a:solidFill>
                <a:latin typeface="楷体" pitchFamily="49" charset="-122"/>
                <a:ea typeface="楷体" pitchFamily="49" charset="-122"/>
              </a:rPr>
              <a:t>   </a:t>
            </a:r>
            <a:r>
              <a:rPr lang="zh-CN" altLang="en-US" sz="2800" dirty="0" smtClean="0">
                <a:latin typeface="楷体" pitchFamily="49" charset="-122"/>
                <a:ea typeface="楷体" pitchFamily="49" charset="-122"/>
              </a:rPr>
              <a:t>二</a:t>
            </a:r>
            <a:r>
              <a:rPr lang="zh-CN" altLang="en-US" sz="2800" dirty="0">
                <a:latin typeface="楷体" pitchFamily="49" charset="-122"/>
                <a:ea typeface="楷体" pitchFamily="49" charset="-122"/>
              </a:rPr>
              <a:t>噁英的危害及检测</a:t>
            </a:r>
          </a:p>
        </p:txBody>
      </p:sp>
      <p:sp>
        <p:nvSpPr>
          <p:cNvPr id="7" name="TextBox 6"/>
          <p:cNvSpPr txBox="1"/>
          <p:nvPr/>
        </p:nvSpPr>
        <p:spPr>
          <a:xfrm>
            <a:off x="5453385" y="3284984"/>
            <a:ext cx="6043215" cy="954107"/>
          </a:xfrm>
          <a:prstGeom prst="rect">
            <a:avLst/>
          </a:prstGeom>
          <a:noFill/>
        </p:spPr>
        <p:txBody>
          <a:bodyPr wrap="square" rtlCol="0">
            <a:spAutoFit/>
          </a:bodyPr>
          <a:lstStyle/>
          <a:p>
            <a:r>
              <a:rPr lang="en-US" altLang="zh-CN" sz="2800" dirty="0" smtClean="0">
                <a:latin typeface="楷体" pitchFamily="49" charset="-122"/>
                <a:ea typeface="楷体" pitchFamily="49" charset="-122"/>
              </a:rPr>
              <a:t>PART3   </a:t>
            </a:r>
            <a:r>
              <a:rPr lang="zh-CN" altLang="en-US" sz="2800" dirty="0" smtClean="0">
                <a:latin typeface="楷体" pitchFamily="49" charset="-122"/>
                <a:ea typeface="楷体" pitchFamily="49" charset="-122"/>
              </a:rPr>
              <a:t>二</a:t>
            </a:r>
            <a:r>
              <a:rPr lang="zh-CN" altLang="en-US" sz="2800" dirty="0">
                <a:latin typeface="楷体" pitchFamily="49" charset="-122"/>
                <a:ea typeface="楷体" pitchFamily="49" charset="-122"/>
              </a:rPr>
              <a:t>噁英的来源及分布</a:t>
            </a:r>
          </a:p>
          <a:p>
            <a:endParaRPr lang="zh-CN" altLang="en-US" sz="2800" dirty="0">
              <a:latin typeface="楷体" pitchFamily="49" charset="-122"/>
              <a:ea typeface="楷体" pitchFamily="49" charset="-122"/>
            </a:endParaRPr>
          </a:p>
        </p:txBody>
      </p:sp>
      <p:sp>
        <p:nvSpPr>
          <p:cNvPr id="8" name="TextBox 7"/>
          <p:cNvSpPr txBox="1"/>
          <p:nvPr/>
        </p:nvSpPr>
        <p:spPr>
          <a:xfrm>
            <a:off x="5445061" y="3933056"/>
            <a:ext cx="6547271" cy="1015663"/>
          </a:xfrm>
          <a:prstGeom prst="rect">
            <a:avLst/>
          </a:prstGeom>
          <a:noFill/>
        </p:spPr>
        <p:txBody>
          <a:bodyPr wrap="square" rtlCol="0">
            <a:spAutoFit/>
          </a:bodyPr>
          <a:lstStyle/>
          <a:p>
            <a:r>
              <a:rPr lang="en-US" altLang="zh-CN" sz="3200" dirty="0" smtClean="0">
                <a:solidFill>
                  <a:schemeClr val="accent1"/>
                </a:solidFill>
                <a:latin typeface="+mj-ea"/>
                <a:ea typeface="+mj-ea"/>
              </a:rPr>
              <a:t>PART4  </a:t>
            </a:r>
            <a:r>
              <a:rPr lang="zh-CN" altLang="en-US" sz="3200" dirty="0" smtClean="0">
                <a:solidFill>
                  <a:schemeClr val="accent1"/>
                </a:solidFill>
                <a:latin typeface="+mj-ea"/>
                <a:ea typeface="+mj-ea"/>
              </a:rPr>
              <a:t>二</a:t>
            </a:r>
            <a:r>
              <a:rPr lang="zh-CN" altLang="en-US" sz="3200" dirty="0">
                <a:solidFill>
                  <a:schemeClr val="accent1"/>
                </a:solidFill>
                <a:latin typeface="+mj-ea"/>
                <a:ea typeface="+mj-ea"/>
              </a:rPr>
              <a:t>噁英的产生原因及机理</a:t>
            </a:r>
          </a:p>
          <a:p>
            <a:endParaRPr lang="zh-CN" altLang="en-US" sz="2800" dirty="0">
              <a:latin typeface="楷体" pitchFamily="49" charset="-122"/>
              <a:ea typeface="楷体" pitchFamily="49" charset="-122"/>
            </a:endParaRPr>
          </a:p>
        </p:txBody>
      </p:sp>
      <p:sp>
        <p:nvSpPr>
          <p:cNvPr id="9" name="TextBox 8"/>
          <p:cNvSpPr txBox="1"/>
          <p:nvPr/>
        </p:nvSpPr>
        <p:spPr>
          <a:xfrm>
            <a:off x="5454419" y="4687109"/>
            <a:ext cx="5611167"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PART5   </a:t>
            </a:r>
            <a:r>
              <a:rPr lang="zh-CN" altLang="en-US" sz="2800" dirty="0" smtClean="0">
                <a:latin typeface="楷体" pitchFamily="49" charset="-122"/>
                <a:ea typeface="楷体" pitchFamily="49" charset="-122"/>
              </a:rPr>
              <a:t>二噁英的控制与预防</a:t>
            </a:r>
            <a:endParaRPr lang="zh-CN" altLang="en-US" sz="2800" dirty="0">
              <a:latin typeface="楷体" pitchFamily="49" charset="-122"/>
              <a:ea typeface="楷体" pitchFamily="49" charset="-122"/>
            </a:endParaRPr>
          </a:p>
        </p:txBody>
      </p:sp>
    </p:spTree>
    <p:extLst>
      <p:ext uri="{BB962C8B-B14F-4D97-AF65-F5344CB8AC3E}">
        <p14:creationId xmlns:p14="http://schemas.microsoft.com/office/powerpoint/2010/main" val="374739923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6768752" cy="523220"/>
          </a:xfrm>
          <a:prstGeom prst="rect">
            <a:avLst/>
          </a:prstGeom>
          <a:noFill/>
        </p:spPr>
        <p:txBody>
          <a:bodyPr wrap="square" rtlCol="0">
            <a:spAutoFit/>
          </a:bodyPr>
          <a:lstStyle/>
          <a:p>
            <a:r>
              <a:rPr lang="zh-CN" altLang="en-US" sz="2800" i="1" dirty="0">
                <a:latin typeface="+mj-ea"/>
              </a:rPr>
              <a:t>二噁</a:t>
            </a:r>
            <a:r>
              <a:rPr lang="zh-CN" altLang="en-US" sz="2800" i="1" dirty="0" smtClean="0">
                <a:latin typeface="+mj-ea"/>
              </a:rPr>
              <a:t>英的产生原因及机理</a:t>
            </a:r>
            <a:endParaRPr lang="zh-CN" altLang="en-US" sz="2800" i="1" dirty="0"/>
          </a:p>
        </p:txBody>
      </p:sp>
      <p:sp>
        <p:nvSpPr>
          <p:cNvPr id="2" name="TextBox 1"/>
          <p:cNvSpPr txBox="1"/>
          <p:nvPr/>
        </p:nvSpPr>
        <p:spPr>
          <a:xfrm>
            <a:off x="914525" y="1340768"/>
            <a:ext cx="7701755" cy="4278094"/>
          </a:xfrm>
          <a:prstGeom prst="rect">
            <a:avLst/>
          </a:prstGeom>
          <a:noFill/>
        </p:spPr>
        <p:txBody>
          <a:bodyPr wrap="square" rtlCol="0">
            <a:spAutoFit/>
          </a:bodyPr>
          <a:lstStyle/>
          <a:p>
            <a:r>
              <a:rPr lang="zh-CN" altLang="en-US" sz="2800" dirty="0" smtClean="0">
                <a:latin typeface="楷体" pitchFamily="49" charset="-122"/>
                <a:ea typeface="楷体" pitchFamily="49" charset="-122"/>
              </a:rPr>
              <a:t>工业垃圾在焚烧过程中产生二噁英的机理：</a:t>
            </a:r>
            <a:endParaRPr lang="en-US" altLang="zh-CN" sz="2800" dirty="0" smtClean="0">
              <a:latin typeface="楷体" pitchFamily="49" charset="-122"/>
              <a:ea typeface="楷体" pitchFamily="49" charset="-122"/>
            </a:endParaRPr>
          </a:p>
          <a:p>
            <a:endParaRPr lang="en-US" altLang="zh-CN" sz="2800" dirty="0">
              <a:latin typeface="楷体" pitchFamily="49" charset="-122"/>
              <a:ea typeface="楷体" pitchFamily="49" charset="-122"/>
            </a:endParaRPr>
          </a:p>
          <a:p>
            <a:r>
              <a:rPr lang="en-US" altLang="zh-CN" sz="2400" dirty="0" smtClean="0">
                <a:latin typeface="楷体" pitchFamily="49" charset="-122"/>
                <a:ea typeface="楷体" pitchFamily="49" charset="-122"/>
              </a:rPr>
              <a:t>1.</a:t>
            </a:r>
            <a:r>
              <a:rPr lang="zh-CN" altLang="en-US" sz="2400" dirty="0">
                <a:latin typeface="楷体" pitchFamily="49" charset="-122"/>
                <a:ea typeface="楷体" pitchFamily="49" charset="-122"/>
              </a:rPr>
              <a:t>在对氯乙烯等含氯塑料的焚烧过程中，焚烧温度</a:t>
            </a:r>
            <a:r>
              <a:rPr lang="zh-CN" altLang="en-US" sz="2400" dirty="0" smtClean="0">
                <a:solidFill>
                  <a:srgbClr val="FF0000"/>
                </a:solidFill>
                <a:latin typeface="楷体" pitchFamily="49" charset="-122"/>
                <a:ea typeface="楷体" pitchFamily="49" charset="-122"/>
              </a:rPr>
              <a:t>低        于</a:t>
            </a:r>
            <a:r>
              <a:rPr lang="en-US" altLang="zh-CN" sz="2400" dirty="0" smtClean="0">
                <a:solidFill>
                  <a:srgbClr val="FF0000"/>
                </a:solidFill>
                <a:latin typeface="楷体" pitchFamily="49" charset="-122"/>
                <a:ea typeface="楷体" pitchFamily="49" charset="-122"/>
              </a:rPr>
              <a:t>800</a:t>
            </a:r>
            <a:r>
              <a:rPr lang="en-US" altLang="zh-CN" sz="2400" dirty="0">
                <a:solidFill>
                  <a:srgbClr val="FF0000"/>
                </a:solidFill>
                <a:latin typeface="楷体" pitchFamily="49" charset="-122"/>
                <a:ea typeface="楷体" pitchFamily="49" charset="-122"/>
              </a:rPr>
              <a:t>℃</a:t>
            </a:r>
            <a:r>
              <a:rPr lang="zh-CN" altLang="en-US" sz="2400" dirty="0">
                <a:latin typeface="楷体" pitchFamily="49" charset="-122"/>
                <a:ea typeface="楷体" pitchFamily="49" charset="-122"/>
              </a:rPr>
              <a:t>，含氯垃圾</a:t>
            </a:r>
            <a:r>
              <a:rPr lang="zh-CN" altLang="en-US" sz="2400" dirty="0">
                <a:solidFill>
                  <a:srgbClr val="FF0000"/>
                </a:solidFill>
                <a:latin typeface="楷体" pitchFamily="49" charset="-122"/>
                <a:ea typeface="楷体" pitchFamily="49" charset="-122"/>
              </a:rPr>
              <a:t>不完全燃烧</a:t>
            </a:r>
            <a:r>
              <a:rPr lang="zh-CN" altLang="en-US" sz="2400" dirty="0">
                <a:latin typeface="楷体" pitchFamily="49" charset="-122"/>
                <a:ea typeface="楷体" pitchFamily="49" charset="-122"/>
              </a:rPr>
              <a:t>，极易生成二恶</a:t>
            </a:r>
            <a:r>
              <a:rPr lang="zh-CN" altLang="en-US" sz="2400" dirty="0" smtClean="0">
                <a:latin typeface="楷体" pitchFamily="49" charset="-122"/>
                <a:ea typeface="楷体" pitchFamily="49" charset="-122"/>
              </a:rPr>
              <a:t>英</a:t>
            </a:r>
            <a:endParaRPr lang="en-US" altLang="zh-CN" sz="2400" dirty="0" smtClean="0">
              <a:latin typeface="楷体" pitchFamily="49" charset="-122"/>
              <a:ea typeface="楷体" pitchFamily="49" charset="-122"/>
            </a:endParaRPr>
          </a:p>
          <a:p>
            <a:endParaRPr lang="en-US" altLang="zh-CN" sz="2400" dirty="0" smtClean="0">
              <a:latin typeface="楷体" pitchFamily="49" charset="-122"/>
              <a:ea typeface="楷体" pitchFamily="49" charset="-122"/>
            </a:endParaRPr>
          </a:p>
          <a:p>
            <a:r>
              <a:rPr lang="en-US" altLang="zh-CN" sz="2400" dirty="0" smtClean="0">
                <a:latin typeface="楷体" pitchFamily="49" charset="-122"/>
                <a:ea typeface="楷体" pitchFamily="49" charset="-122"/>
              </a:rPr>
              <a:t>2.</a:t>
            </a:r>
            <a:r>
              <a:rPr lang="zh-CN" altLang="en-US" sz="2400" dirty="0">
                <a:latin typeface="楷体" pitchFamily="49" charset="-122"/>
                <a:ea typeface="楷体" pitchFamily="49" charset="-122"/>
              </a:rPr>
              <a:t>其他含氯、含碳物质如纸张、木制品、食物残渣等经过</a:t>
            </a:r>
            <a:r>
              <a:rPr lang="zh-CN" altLang="en-US" sz="2400" dirty="0" smtClean="0">
                <a:solidFill>
                  <a:srgbClr val="FF0000"/>
                </a:solidFill>
                <a:latin typeface="楷体" pitchFamily="49" charset="-122"/>
                <a:ea typeface="楷体" pitchFamily="49" charset="-122"/>
              </a:rPr>
              <a:t>铜</a:t>
            </a:r>
            <a:r>
              <a:rPr lang="zh-CN" altLang="en-US" sz="2400" dirty="0" smtClean="0">
                <a:latin typeface="楷体" pitchFamily="49" charset="-122"/>
                <a:ea typeface="楷体" pitchFamily="49" charset="-122"/>
              </a:rPr>
              <a:t>、</a:t>
            </a:r>
            <a:r>
              <a:rPr lang="zh-CN" altLang="en-US" sz="2400" dirty="0">
                <a:latin typeface="楷体" pitchFamily="49" charset="-122"/>
                <a:ea typeface="楷体" pitchFamily="49" charset="-122"/>
              </a:rPr>
              <a:t>钴等金属离子</a:t>
            </a:r>
            <a:r>
              <a:rPr lang="zh-CN" altLang="en-US" sz="2400" dirty="0" smtClean="0">
                <a:latin typeface="楷体" pitchFamily="49" charset="-122"/>
                <a:ea typeface="楷体" pitchFamily="49" charset="-122"/>
              </a:rPr>
              <a:t>的</a:t>
            </a:r>
            <a:r>
              <a:rPr lang="zh-CN" altLang="en-US" sz="2400" dirty="0" smtClean="0">
                <a:solidFill>
                  <a:srgbClr val="FF0000"/>
                </a:solidFill>
                <a:latin typeface="楷体" pitchFamily="49" charset="-122"/>
                <a:ea typeface="楷体" pitchFamily="49" charset="-122"/>
              </a:rPr>
              <a:t>催化作用</a:t>
            </a:r>
            <a:r>
              <a:rPr lang="zh-CN" altLang="en-US" sz="2400" dirty="0" smtClean="0">
                <a:latin typeface="楷体" pitchFamily="49" charset="-122"/>
                <a:ea typeface="楷体" pitchFamily="49" charset="-122"/>
              </a:rPr>
              <a:t>经</a:t>
            </a:r>
            <a:r>
              <a:rPr lang="zh-CN" altLang="en-US" sz="2400" dirty="0">
                <a:latin typeface="楷体" pitchFamily="49" charset="-122"/>
                <a:ea typeface="楷体" pitchFamily="49" charset="-122"/>
              </a:rPr>
              <a:t>氯苯生成二恶</a:t>
            </a:r>
            <a:r>
              <a:rPr lang="zh-CN" altLang="en-US" sz="2400" dirty="0" smtClean="0">
                <a:latin typeface="楷体" pitchFamily="49" charset="-122"/>
                <a:ea typeface="楷体" pitchFamily="49" charset="-122"/>
              </a:rPr>
              <a:t>英</a:t>
            </a:r>
            <a:endParaRPr lang="en-US" altLang="zh-CN" sz="2400" dirty="0" smtClean="0">
              <a:latin typeface="楷体" pitchFamily="49" charset="-122"/>
              <a:ea typeface="楷体" pitchFamily="49" charset="-122"/>
            </a:endParaRPr>
          </a:p>
          <a:p>
            <a:endParaRPr lang="en-US" altLang="zh-CN" sz="2400" dirty="0" smtClean="0">
              <a:latin typeface="楷体" pitchFamily="49" charset="-122"/>
              <a:ea typeface="楷体" pitchFamily="49" charset="-122"/>
            </a:endParaRPr>
          </a:p>
          <a:p>
            <a:r>
              <a:rPr lang="en-US" altLang="zh-CN" sz="2400" dirty="0" smtClean="0">
                <a:latin typeface="楷体" pitchFamily="49" charset="-122"/>
                <a:ea typeface="楷体" pitchFamily="49" charset="-122"/>
              </a:rPr>
              <a:t>3.</a:t>
            </a:r>
            <a:r>
              <a:rPr lang="zh-CN" altLang="en-US" sz="2400" dirty="0">
                <a:latin typeface="楷体" pitchFamily="49" charset="-122"/>
                <a:ea typeface="楷体" pitchFamily="49" charset="-122"/>
              </a:rPr>
              <a:t>在制造包括农药在内的化学物质，尤其是氯系化学物质</a:t>
            </a:r>
            <a:r>
              <a:rPr lang="zh-CN" altLang="en-US" sz="2400" dirty="0" smtClean="0">
                <a:latin typeface="楷体" pitchFamily="49" charset="-122"/>
                <a:ea typeface="楷体" pitchFamily="49" charset="-122"/>
              </a:rPr>
              <a:t>，像杀虫剂</a:t>
            </a:r>
            <a:r>
              <a:rPr lang="zh-CN" altLang="en-US" sz="2400" dirty="0">
                <a:latin typeface="楷体" pitchFamily="49" charset="-122"/>
                <a:ea typeface="楷体" pitchFamily="49" charset="-122"/>
              </a:rPr>
              <a:t>、除草剂</a:t>
            </a:r>
            <a:r>
              <a:rPr lang="zh-CN" altLang="en-US" sz="2400" dirty="0" smtClean="0">
                <a:latin typeface="楷体" pitchFamily="49" charset="-122"/>
                <a:ea typeface="楷体" pitchFamily="49" charset="-122"/>
              </a:rPr>
              <a:t>、</a:t>
            </a:r>
            <a:r>
              <a:rPr lang="zh-CN" altLang="en-US" sz="2400" dirty="0" smtClean="0">
                <a:solidFill>
                  <a:srgbClr val="FF0000"/>
                </a:solidFill>
                <a:latin typeface="楷体" pitchFamily="49" charset="-122"/>
                <a:ea typeface="楷体" pitchFamily="49" charset="-122"/>
              </a:rPr>
              <a:t>木材防腐剂</a:t>
            </a:r>
            <a:r>
              <a:rPr lang="zh-CN" altLang="en-US" sz="2400" dirty="0" smtClean="0">
                <a:latin typeface="楷体" pitchFamily="49" charset="-122"/>
                <a:ea typeface="楷体" pitchFamily="49" charset="-122"/>
              </a:rPr>
              <a:t>、</a:t>
            </a:r>
            <a:r>
              <a:rPr lang="zh-CN" altLang="en-US" sz="2400" dirty="0">
                <a:latin typeface="楷体" pitchFamily="49" charset="-122"/>
                <a:ea typeface="楷体" pitchFamily="49" charset="-122"/>
              </a:rPr>
              <a:t>落叶剂</a:t>
            </a:r>
            <a:r>
              <a:rPr lang="en-US" altLang="zh-CN" sz="2400" dirty="0">
                <a:latin typeface="楷体" pitchFamily="49" charset="-122"/>
                <a:ea typeface="楷体" pitchFamily="49" charset="-122"/>
              </a:rPr>
              <a:t>(</a:t>
            </a:r>
            <a:r>
              <a:rPr lang="zh-CN" altLang="en-US" sz="2400" dirty="0">
                <a:latin typeface="楷体" pitchFamily="49" charset="-122"/>
                <a:ea typeface="楷体" pitchFamily="49" charset="-122"/>
              </a:rPr>
              <a:t>美军用于越战</a:t>
            </a:r>
            <a:r>
              <a:rPr lang="en-US" altLang="zh-CN" sz="2400" dirty="0">
                <a:latin typeface="楷体" pitchFamily="49" charset="-122"/>
                <a:ea typeface="楷体" pitchFamily="49" charset="-122"/>
              </a:rPr>
              <a:t>)</a:t>
            </a:r>
            <a:r>
              <a:rPr lang="zh-CN" altLang="en-US" sz="2400" dirty="0" smtClean="0">
                <a:latin typeface="楷体" pitchFamily="49" charset="-122"/>
                <a:ea typeface="楷体" pitchFamily="49" charset="-122"/>
              </a:rPr>
              <a:t>、</a:t>
            </a:r>
            <a:r>
              <a:rPr lang="zh-CN" altLang="en-US" sz="2400" dirty="0" smtClean="0">
                <a:solidFill>
                  <a:srgbClr val="FF0000"/>
                </a:solidFill>
                <a:latin typeface="楷体" pitchFamily="49" charset="-122"/>
                <a:ea typeface="楷体" pitchFamily="49" charset="-122"/>
              </a:rPr>
              <a:t>多氯联苯</a:t>
            </a:r>
            <a:r>
              <a:rPr lang="zh-CN" altLang="en-US" sz="2400" dirty="0" smtClean="0">
                <a:latin typeface="楷体" pitchFamily="49" charset="-122"/>
                <a:ea typeface="楷体" pitchFamily="49" charset="-122"/>
              </a:rPr>
              <a:t>等</a:t>
            </a:r>
            <a:r>
              <a:rPr lang="zh-CN" altLang="en-US" sz="2400" dirty="0">
                <a:latin typeface="楷体" pitchFamily="49" charset="-122"/>
                <a:ea typeface="楷体" pitchFamily="49" charset="-122"/>
              </a:rPr>
              <a:t>产品的过程中</a:t>
            </a:r>
            <a:r>
              <a:rPr lang="zh-CN" altLang="en-US" sz="2400" dirty="0" smtClean="0">
                <a:latin typeface="楷体" pitchFamily="49" charset="-122"/>
                <a:ea typeface="楷体" pitchFamily="49" charset="-122"/>
              </a:rPr>
              <a:t>派生二噁英</a:t>
            </a:r>
            <a:endParaRPr lang="en-US" altLang="zh-CN" sz="2400" dirty="0" smtClean="0">
              <a:latin typeface="楷体" pitchFamily="49" charset="-122"/>
              <a:ea typeface="楷体" pitchFamily="49" charset="-122"/>
            </a:endParaRP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6280" y="1658422"/>
            <a:ext cx="3377952" cy="3960440"/>
          </a:xfrm>
          <a:prstGeom prst="rect">
            <a:avLst/>
          </a:prstGeom>
        </p:spPr>
      </p:pic>
    </p:spTree>
    <p:extLst>
      <p:ext uri="{BB962C8B-B14F-4D97-AF65-F5344CB8AC3E}">
        <p14:creationId xmlns:p14="http://schemas.microsoft.com/office/powerpoint/2010/main" val="2405698930"/>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5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6768752" cy="523220"/>
          </a:xfrm>
          <a:prstGeom prst="rect">
            <a:avLst/>
          </a:prstGeom>
          <a:noFill/>
        </p:spPr>
        <p:txBody>
          <a:bodyPr wrap="square" rtlCol="0">
            <a:spAutoFit/>
          </a:bodyPr>
          <a:lstStyle/>
          <a:p>
            <a:r>
              <a:rPr lang="zh-CN" altLang="en-US" sz="2800" i="1" dirty="0">
                <a:latin typeface="+mj-ea"/>
              </a:rPr>
              <a:t>二噁英的产生原因及机理</a:t>
            </a:r>
            <a:endParaRPr lang="zh-CN" altLang="en-US" sz="2800" i="1" dirty="0"/>
          </a:p>
        </p:txBody>
      </p:sp>
      <p:sp>
        <p:nvSpPr>
          <p:cNvPr id="2" name="TextBox 1"/>
          <p:cNvSpPr txBox="1"/>
          <p:nvPr/>
        </p:nvSpPr>
        <p:spPr>
          <a:xfrm>
            <a:off x="983432" y="1412776"/>
            <a:ext cx="8064896" cy="1384995"/>
          </a:xfrm>
          <a:prstGeom prst="rect">
            <a:avLst/>
          </a:prstGeom>
          <a:noFill/>
        </p:spPr>
        <p:txBody>
          <a:bodyPr wrap="square" rtlCol="0">
            <a:spAutoFit/>
          </a:bodyPr>
          <a:lstStyle/>
          <a:p>
            <a:r>
              <a:rPr lang="en-US" altLang="zh-CN" sz="3600" dirty="0" smtClean="0">
                <a:latin typeface="3ds Light"/>
                <a:ea typeface="楷体" pitchFamily="49" charset="-122"/>
              </a:rPr>
              <a:t>•</a:t>
            </a:r>
            <a:r>
              <a:rPr lang="zh-CN" altLang="en-US" sz="2800" dirty="0" smtClean="0">
                <a:latin typeface="楷体" pitchFamily="49" charset="-122"/>
                <a:ea typeface="楷体" pitchFamily="49" charset="-122"/>
              </a:rPr>
              <a:t>生产过程中的二噁英：</a:t>
            </a:r>
            <a:endParaRPr lang="en-US" altLang="zh-CN" sz="2800" dirty="0" smtClean="0">
              <a:latin typeface="楷体" pitchFamily="49" charset="-122"/>
              <a:ea typeface="楷体" pitchFamily="49" charset="-122"/>
            </a:endParaRPr>
          </a:p>
          <a:p>
            <a:r>
              <a:rPr lang="zh-CN" altLang="en-US" sz="2400" dirty="0" smtClean="0">
                <a:latin typeface="楷体" pitchFamily="49" charset="-122"/>
                <a:ea typeface="楷体" pitchFamily="49" charset="-122"/>
              </a:rPr>
              <a:t>   聚氯乙烯塑料</a:t>
            </a:r>
            <a:r>
              <a:rPr lang="zh-CN" altLang="en-US" sz="2400" dirty="0">
                <a:latin typeface="楷体" pitchFamily="49" charset="-122"/>
                <a:ea typeface="楷体" pitchFamily="49" charset="-122"/>
              </a:rPr>
              <a:t>、纸张、</a:t>
            </a:r>
            <a:r>
              <a:rPr lang="zh-CN" altLang="en-US" sz="2400" dirty="0" smtClean="0">
                <a:latin typeface="楷体" pitchFamily="49" charset="-122"/>
                <a:ea typeface="楷体" pitchFamily="49" charset="-122"/>
              </a:rPr>
              <a:t>氯气、</a:t>
            </a:r>
            <a:r>
              <a:rPr lang="zh-CN" altLang="en-US" sz="2400" dirty="0">
                <a:latin typeface="楷体" pitchFamily="49" charset="-122"/>
                <a:ea typeface="楷体" pitchFamily="49" charset="-122"/>
              </a:rPr>
              <a:t>钢铁冶炼</a:t>
            </a:r>
            <a:r>
              <a:rPr lang="zh-CN" altLang="en-US" sz="2400" dirty="0" smtClean="0">
                <a:latin typeface="楷体" pitchFamily="49" charset="-122"/>
                <a:ea typeface="楷体" pitchFamily="49" charset="-122"/>
              </a:rPr>
              <a:t>、</a:t>
            </a:r>
            <a:r>
              <a:rPr lang="zh-CN" altLang="en-US" sz="2400" dirty="0" smtClean="0">
                <a:solidFill>
                  <a:srgbClr val="FF0000"/>
                </a:solidFill>
                <a:latin typeface="楷体" pitchFamily="49" charset="-122"/>
                <a:ea typeface="楷体" pitchFamily="49" charset="-122"/>
              </a:rPr>
              <a:t>催化剂</a:t>
            </a:r>
            <a:r>
              <a:rPr lang="zh-CN" altLang="en-US" sz="2400" dirty="0" smtClean="0">
                <a:latin typeface="楷体" pitchFamily="49" charset="-122"/>
                <a:ea typeface="楷体" pitchFamily="49" charset="-122"/>
              </a:rPr>
              <a:t>高温</a:t>
            </a:r>
            <a:r>
              <a:rPr lang="zh-CN" altLang="en-US" sz="2400" dirty="0">
                <a:latin typeface="楷体" pitchFamily="49" charset="-122"/>
                <a:ea typeface="楷体" pitchFamily="49" charset="-122"/>
              </a:rPr>
              <a:t>氯气活化等过程都可向环境中</a:t>
            </a:r>
            <a:r>
              <a:rPr lang="zh-CN" altLang="en-US" sz="2400" dirty="0" smtClean="0">
                <a:latin typeface="楷体" pitchFamily="49" charset="-122"/>
                <a:ea typeface="楷体" pitchFamily="49" charset="-122"/>
              </a:rPr>
              <a:t>释放二噁英</a:t>
            </a:r>
            <a:endParaRPr lang="en-US" altLang="zh-CN" sz="2400" dirty="0" smtClean="0">
              <a:latin typeface="楷体" pitchFamily="49" charset="-122"/>
              <a:ea typeface="楷体" pitchFamily="49" charset="-122"/>
            </a:endParaRPr>
          </a:p>
        </p:txBody>
      </p:sp>
      <p:sp>
        <p:nvSpPr>
          <p:cNvPr id="6" name="TextBox 5"/>
          <p:cNvSpPr txBox="1"/>
          <p:nvPr/>
        </p:nvSpPr>
        <p:spPr>
          <a:xfrm>
            <a:off x="950985" y="3861048"/>
            <a:ext cx="8097343" cy="1200329"/>
          </a:xfrm>
          <a:prstGeom prst="rect">
            <a:avLst/>
          </a:prstGeom>
          <a:noFill/>
        </p:spPr>
        <p:txBody>
          <a:bodyPr wrap="square" rtlCol="0">
            <a:spAutoFit/>
          </a:bodyPr>
          <a:lstStyle/>
          <a:p>
            <a:r>
              <a:rPr lang="en-US" altLang="zh-CN" sz="2400" dirty="0" smtClean="0"/>
              <a:t>        </a:t>
            </a:r>
            <a:r>
              <a:rPr lang="zh-CN" altLang="en-US" sz="2400" dirty="0" smtClean="0">
                <a:solidFill>
                  <a:srgbClr val="FF0000"/>
                </a:solidFill>
                <a:latin typeface="楷体" pitchFamily="49" charset="-122"/>
                <a:ea typeface="楷体" pitchFamily="49" charset="-122"/>
              </a:rPr>
              <a:t>电视机</a:t>
            </a:r>
            <a:r>
              <a:rPr lang="zh-CN" altLang="en-US" sz="2400" dirty="0" smtClean="0">
                <a:latin typeface="楷体" pitchFamily="49" charset="-122"/>
                <a:ea typeface="楷体" pitchFamily="49" charset="-122"/>
              </a:rPr>
              <a:t>不及时清理，由于电视机阻燃剂的分解</a:t>
            </a:r>
            <a:r>
              <a:rPr lang="zh-CN" altLang="en-US" sz="2400" dirty="0">
                <a:latin typeface="楷体" pitchFamily="49" charset="-122"/>
                <a:ea typeface="楷体" pitchFamily="49" charset="-122"/>
              </a:rPr>
              <a:t>也</a:t>
            </a:r>
            <a:r>
              <a:rPr lang="zh-CN" altLang="en-US" sz="2400" dirty="0" smtClean="0">
                <a:latin typeface="楷体" pitchFamily="49" charset="-122"/>
                <a:ea typeface="楷体" pitchFamily="49" charset="-122"/>
              </a:rPr>
              <a:t>会使电视机</a:t>
            </a:r>
            <a:r>
              <a:rPr lang="zh-CN" altLang="en-US" sz="2400" dirty="0">
                <a:latin typeface="楷体" pitchFamily="49" charset="-122"/>
                <a:ea typeface="楷体" pitchFamily="49" charset="-122"/>
              </a:rPr>
              <a:t>内堆积起来的灰尘</a:t>
            </a:r>
            <a:r>
              <a:rPr lang="zh-CN" altLang="en-US" sz="2400" dirty="0" smtClean="0">
                <a:latin typeface="楷体" pitchFamily="49" charset="-122"/>
                <a:ea typeface="楷体" pitchFamily="49" charset="-122"/>
              </a:rPr>
              <a:t>中检测出溴化二恶英。而且含量较高。</a:t>
            </a:r>
            <a:endParaRPr lang="zh-CN" altLang="en-US" sz="2400" dirty="0">
              <a:latin typeface="楷体" pitchFamily="49" charset="-122"/>
              <a:ea typeface="楷体" pitchFamily="49" charset="-122"/>
            </a:endParaRPr>
          </a:p>
        </p:txBody>
      </p:sp>
      <p:sp>
        <p:nvSpPr>
          <p:cNvPr id="7" name="TextBox 6"/>
          <p:cNvSpPr txBox="1"/>
          <p:nvPr/>
        </p:nvSpPr>
        <p:spPr>
          <a:xfrm>
            <a:off x="950985" y="3356992"/>
            <a:ext cx="4712967" cy="646331"/>
          </a:xfrm>
          <a:prstGeom prst="rect">
            <a:avLst/>
          </a:prstGeom>
          <a:noFill/>
        </p:spPr>
        <p:txBody>
          <a:bodyPr wrap="square" rtlCol="0">
            <a:spAutoFit/>
          </a:bodyPr>
          <a:lstStyle/>
          <a:p>
            <a:r>
              <a:rPr lang="en-US" altLang="zh-CN" sz="3600" dirty="0" smtClean="0">
                <a:latin typeface="3ds Light"/>
                <a:ea typeface="楷体" pitchFamily="49" charset="-122"/>
              </a:rPr>
              <a:t>•</a:t>
            </a:r>
            <a:r>
              <a:rPr lang="zh-CN" altLang="en-US" sz="2800" dirty="0" smtClean="0">
                <a:latin typeface="楷体" pitchFamily="49" charset="-122"/>
                <a:ea typeface="楷体" pitchFamily="49" charset="-122"/>
              </a:rPr>
              <a:t>生活中容易产生的二噁英：</a:t>
            </a:r>
            <a:endParaRPr lang="zh-CN" altLang="en-US" sz="2800" dirty="0">
              <a:latin typeface="楷体" pitchFamily="49" charset="-122"/>
              <a:ea typeface="楷体" pitchFamily="49" charset="-122"/>
            </a:endParaRPr>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328" y="4149080"/>
            <a:ext cx="2853813" cy="2276872"/>
          </a:xfrm>
          <a:prstGeom prst="rect">
            <a:avLst/>
          </a:prstGeom>
        </p:spPr>
      </p:pic>
      <p:sp>
        <p:nvSpPr>
          <p:cNvPr id="9" name="云形 8"/>
          <p:cNvSpPr/>
          <p:nvPr/>
        </p:nvSpPr>
        <p:spPr>
          <a:xfrm>
            <a:off x="5015880" y="4762510"/>
            <a:ext cx="3885331" cy="2095490"/>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5663952" y="5287516"/>
            <a:ext cx="2448272" cy="1077218"/>
          </a:xfrm>
          <a:prstGeom prst="rect">
            <a:avLst/>
          </a:prstGeom>
          <a:noFill/>
        </p:spPr>
        <p:txBody>
          <a:bodyPr wrap="square" rtlCol="0">
            <a:spAutoFit/>
          </a:bodyPr>
          <a:lstStyle/>
          <a:p>
            <a:r>
              <a:rPr lang="zh-CN" altLang="en-US" sz="3200" dirty="0" smtClean="0">
                <a:latin typeface="楷体" pitchFamily="49" charset="-122"/>
                <a:ea typeface="楷体" pitchFamily="49" charset="-122"/>
              </a:rPr>
              <a:t>电视都能产生二噁英！</a:t>
            </a:r>
            <a:endParaRPr lang="zh-CN" altLang="en-US" sz="3200" dirty="0">
              <a:latin typeface="楷体" pitchFamily="49" charset="-122"/>
              <a:ea typeface="楷体" pitchFamily="49" charset="-122"/>
            </a:endParaRPr>
          </a:p>
        </p:txBody>
      </p:sp>
    </p:spTree>
    <p:extLst>
      <p:ext uri="{BB962C8B-B14F-4D97-AF65-F5344CB8AC3E}">
        <p14:creationId xmlns:p14="http://schemas.microsoft.com/office/powerpoint/2010/main" val="1559983407"/>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4" presetClass="entr" presetSubtype="10" fill="hold" nodeType="after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33" dur="500"/>
                                        <p:tgtEl>
                                          <p:spTgt spid="10">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inVertical)">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1904" y="984981"/>
            <a:ext cx="396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连接符 29"/>
          <p:cNvCxnSpPr/>
          <p:nvPr/>
        </p:nvCxnSpPr>
        <p:spPr>
          <a:xfrm>
            <a:off x="-2381" y="1128997"/>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5447929" y="899021"/>
            <a:ext cx="6768752" cy="229976"/>
            <a:chOff x="4993596" y="899021"/>
            <a:chExt cx="6482381" cy="229976"/>
          </a:xfrm>
        </p:grpSpPr>
        <p:sp>
          <p:nvSpPr>
            <p:cNvPr id="28" name="矩形 27"/>
            <p:cNvSpPr/>
            <p:nvPr/>
          </p:nvSpPr>
          <p:spPr>
            <a:xfrm>
              <a:off x="4995977" y="984981"/>
              <a:ext cx="648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直接连接符 30"/>
            <p:cNvCxnSpPr/>
            <p:nvPr/>
          </p:nvCxnSpPr>
          <p:spPr>
            <a:xfrm>
              <a:off x="4993596" y="1128997"/>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995335" y="899021"/>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接连接符 32"/>
          <p:cNvCxnSpPr/>
          <p:nvPr/>
        </p:nvCxnSpPr>
        <p:spPr>
          <a:xfrm>
            <a:off x="-1427" y="899021"/>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1065" y="6107248"/>
            <a:ext cx="396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p:nvPr/>
        </p:nvCxnSpPr>
        <p:spPr>
          <a:xfrm>
            <a:off x="589" y="6251264"/>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8" name="组合 47"/>
          <p:cNvGrpSpPr/>
          <p:nvPr/>
        </p:nvGrpSpPr>
        <p:grpSpPr>
          <a:xfrm>
            <a:off x="5450899" y="6021288"/>
            <a:ext cx="6768752" cy="229976"/>
            <a:chOff x="4993596" y="899021"/>
            <a:chExt cx="6482381" cy="229976"/>
          </a:xfrm>
        </p:grpSpPr>
        <p:sp>
          <p:nvSpPr>
            <p:cNvPr id="49" name="矩形 48"/>
            <p:cNvSpPr/>
            <p:nvPr/>
          </p:nvSpPr>
          <p:spPr>
            <a:xfrm>
              <a:off x="4995977" y="984981"/>
              <a:ext cx="648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p:nvPr/>
          </p:nvCxnSpPr>
          <p:spPr>
            <a:xfrm>
              <a:off x="4993596" y="1128997"/>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4995335" y="899021"/>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52" name="直接连接符 51"/>
          <p:cNvCxnSpPr/>
          <p:nvPr/>
        </p:nvCxnSpPr>
        <p:spPr>
          <a:xfrm>
            <a:off x="1543" y="6021288"/>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572560" y="2696613"/>
            <a:ext cx="1107996" cy="2766202"/>
          </a:xfrm>
          <a:prstGeom prst="rect">
            <a:avLst/>
          </a:prstGeom>
          <a:noFill/>
        </p:spPr>
        <p:txBody>
          <a:bodyPr vert="eaVert" wrap="square" rtlCol="0">
            <a:spAutoFit/>
          </a:bodyPr>
          <a:lstStyle/>
          <a:p>
            <a:r>
              <a:rPr lang="zh-CN" altLang="en-US" sz="6000" dirty="0" smtClean="0">
                <a:latin typeface="楷体" pitchFamily="49" charset="-122"/>
                <a:ea typeface="楷体" pitchFamily="49" charset="-122"/>
              </a:rPr>
              <a:t>目录</a:t>
            </a:r>
            <a:endParaRPr lang="zh-CN" altLang="en-US" sz="6000" dirty="0">
              <a:latin typeface="楷体" pitchFamily="49" charset="-122"/>
              <a:ea typeface="楷体" pitchFamily="49" charset="-122"/>
            </a:endParaRPr>
          </a:p>
        </p:txBody>
      </p:sp>
      <p:sp>
        <p:nvSpPr>
          <p:cNvPr id="5" name="TextBox 4"/>
          <p:cNvSpPr txBox="1"/>
          <p:nvPr/>
        </p:nvSpPr>
        <p:spPr>
          <a:xfrm>
            <a:off x="5462223" y="1700808"/>
            <a:ext cx="4819079"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PART1   </a:t>
            </a:r>
            <a:r>
              <a:rPr lang="zh-CN" altLang="en-US" sz="2800" dirty="0" smtClean="0">
                <a:latin typeface="楷体" pitchFamily="49" charset="-122"/>
                <a:ea typeface="楷体" pitchFamily="49" charset="-122"/>
              </a:rPr>
              <a:t>二噁英是什么</a:t>
            </a:r>
            <a:endParaRPr lang="zh-CN" altLang="en-US" sz="2800" dirty="0">
              <a:latin typeface="楷体" pitchFamily="49" charset="-122"/>
              <a:ea typeface="楷体" pitchFamily="49" charset="-122"/>
            </a:endParaRPr>
          </a:p>
        </p:txBody>
      </p:sp>
      <p:sp>
        <p:nvSpPr>
          <p:cNvPr id="6" name="TextBox 5"/>
          <p:cNvSpPr txBox="1"/>
          <p:nvPr/>
        </p:nvSpPr>
        <p:spPr>
          <a:xfrm>
            <a:off x="5447929" y="2441768"/>
            <a:ext cx="6259239" cy="523220"/>
          </a:xfrm>
          <a:prstGeom prst="rect">
            <a:avLst/>
          </a:prstGeom>
          <a:noFill/>
        </p:spPr>
        <p:txBody>
          <a:bodyPr wrap="square" rtlCol="0">
            <a:spAutoFit/>
          </a:bodyPr>
          <a:lstStyle/>
          <a:p>
            <a:r>
              <a:rPr lang="en-US" altLang="zh-CN" sz="2800" dirty="0">
                <a:latin typeface="楷体" pitchFamily="49" charset="-122"/>
                <a:ea typeface="楷体" pitchFamily="49" charset="-122"/>
              </a:rPr>
              <a:t>PART2   </a:t>
            </a:r>
            <a:r>
              <a:rPr lang="zh-CN" altLang="en-US" sz="2800" dirty="0">
                <a:latin typeface="楷体" pitchFamily="49" charset="-122"/>
                <a:ea typeface="楷体" pitchFamily="49" charset="-122"/>
              </a:rPr>
              <a:t>二噁英的危害及检测</a:t>
            </a:r>
          </a:p>
        </p:txBody>
      </p:sp>
      <p:sp>
        <p:nvSpPr>
          <p:cNvPr id="7" name="TextBox 6"/>
          <p:cNvSpPr txBox="1"/>
          <p:nvPr/>
        </p:nvSpPr>
        <p:spPr>
          <a:xfrm>
            <a:off x="5453385" y="3284984"/>
            <a:ext cx="6043215"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PART3   </a:t>
            </a:r>
            <a:r>
              <a:rPr lang="zh-CN" altLang="en-US" sz="2800" dirty="0" smtClean="0">
                <a:latin typeface="楷体" pitchFamily="49" charset="-122"/>
                <a:ea typeface="楷体" pitchFamily="49" charset="-122"/>
              </a:rPr>
              <a:t>二噁英的</a:t>
            </a:r>
            <a:r>
              <a:rPr lang="zh-CN" altLang="en-US" sz="2800" dirty="0">
                <a:latin typeface="楷体" pitchFamily="49" charset="-122"/>
                <a:ea typeface="楷体" pitchFamily="49" charset="-122"/>
              </a:rPr>
              <a:t>来源及分布</a:t>
            </a:r>
          </a:p>
        </p:txBody>
      </p:sp>
      <p:sp>
        <p:nvSpPr>
          <p:cNvPr id="8" name="TextBox 7"/>
          <p:cNvSpPr txBox="1"/>
          <p:nvPr/>
        </p:nvSpPr>
        <p:spPr>
          <a:xfrm>
            <a:off x="5453385" y="4079714"/>
            <a:ext cx="5755183" cy="954107"/>
          </a:xfrm>
          <a:prstGeom prst="rect">
            <a:avLst/>
          </a:prstGeom>
          <a:noFill/>
        </p:spPr>
        <p:txBody>
          <a:bodyPr wrap="square" rtlCol="0">
            <a:spAutoFit/>
          </a:bodyPr>
          <a:lstStyle/>
          <a:p>
            <a:r>
              <a:rPr lang="en-US" altLang="zh-CN" sz="2800" dirty="0" smtClean="0">
                <a:latin typeface="楷体" pitchFamily="49" charset="-122"/>
                <a:ea typeface="楷体" pitchFamily="49" charset="-122"/>
              </a:rPr>
              <a:t>PART4   </a:t>
            </a:r>
            <a:r>
              <a:rPr lang="zh-CN" altLang="en-US" sz="2800" dirty="0" smtClean="0">
                <a:latin typeface="楷体" pitchFamily="49" charset="-122"/>
                <a:ea typeface="楷体" pitchFamily="49" charset="-122"/>
              </a:rPr>
              <a:t>二</a:t>
            </a:r>
            <a:r>
              <a:rPr lang="zh-CN" altLang="en-US" sz="2800" dirty="0">
                <a:latin typeface="楷体" pitchFamily="49" charset="-122"/>
                <a:ea typeface="楷体" pitchFamily="49" charset="-122"/>
              </a:rPr>
              <a:t>噁英的产生原因及机理</a:t>
            </a:r>
          </a:p>
          <a:p>
            <a:endParaRPr lang="zh-CN" altLang="en-US" sz="2800" dirty="0">
              <a:latin typeface="楷体" pitchFamily="49" charset="-122"/>
              <a:ea typeface="楷体" pitchFamily="49" charset="-122"/>
            </a:endParaRPr>
          </a:p>
        </p:txBody>
      </p:sp>
      <p:sp>
        <p:nvSpPr>
          <p:cNvPr id="9" name="TextBox 8"/>
          <p:cNvSpPr txBox="1"/>
          <p:nvPr/>
        </p:nvSpPr>
        <p:spPr>
          <a:xfrm>
            <a:off x="5453385" y="4869160"/>
            <a:ext cx="5611167" cy="584775"/>
          </a:xfrm>
          <a:prstGeom prst="rect">
            <a:avLst/>
          </a:prstGeom>
          <a:noFill/>
        </p:spPr>
        <p:txBody>
          <a:bodyPr wrap="square" rtlCol="0">
            <a:spAutoFit/>
          </a:bodyPr>
          <a:lstStyle/>
          <a:p>
            <a:r>
              <a:rPr lang="en-US" altLang="zh-CN" sz="3200" dirty="0">
                <a:solidFill>
                  <a:schemeClr val="accent1"/>
                </a:solidFill>
                <a:latin typeface="+mj-ea"/>
                <a:ea typeface="+mj-ea"/>
              </a:rPr>
              <a:t>PART5</a:t>
            </a:r>
            <a:r>
              <a:rPr lang="en-US" altLang="zh-CN" sz="2800" dirty="0" smtClean="0">
                <a:latin typeface="楷体" pitchFamily="49" charset="-122"/>
                <a:ea typeface="楷体" pitchFamily="49" charset="-122"/>
              </a:rPr>
              <a:t>  </a:t>
            </a:r>
            <a:r>
              <a:rPr lang="zh-CN" altLang="en-US" sz="3200" dirty="0" smtClean="0">
                <a:solidFill>
                  <a:schemeClr val="accent1"/>
                </a:solidFill>
                <a:latin typeface="+mj-ea"/>
                <a:ea typeface="+mj-ea"/>
              </a:rPr>
              <a:t>二</a:t>
            </a:r>
            <a:r>
              <a:rPr lang="zh-CN" altLang="en-US" sz="3200" dirty="0">
                <a:solidFill>
                  <a:schemeClr val="accent1"/>
                </a:solidFill>
                <a:latin typeface="+mj-ea"/>
                <a:ea typeface="+mj-ea"/>
              </a:rPr>
              <a:t>噁英的控制与预防</a:t>
            </a:r>
          </a:p>
        </p:txBody>
      </p:sp>
    </p:spTree>
    <p:extLst>
      <p:ext uri="{BB962C8B-B14F-4D97-AF65-F5344CB8AC3E}">
        <p14:creationId xmlns:p14="http://schemas.microsoft.com/office/powerpoint/2010/main" val="7989919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6768752" cy="523220"/>
          </a:xfrm>
          <a:prstGeom prst="rect">
            <a:avLst/>
          </a:prstGeom>
          <a:noFill/>
        </p:spPr>
        <p:txBody>
          <a:bodyPr wrap="square" rtlCol="0">
            <a:spAutoFit/>
          </a:bodyPr>
          <a:lstStyle/>
          <a:p>
            <a:r>
              <a:rPr lang="zh-CN" altLang="en-US" sz="2800" i="1" dirty="0">
                <a:latin typeface="+mj-ea"/>
              </a:rPr>
              <a:t>二噁</a:t>
            </a:r>
            <a:r>
              <a:rPr lang="zh-CN" altLang="en-US" sz="2800" i="1" dirty="0" smtClean="0">
                <a:latin typeface="+mj-ea"/>
              </a:rPr>
              <a:t>英的控制</a:t>
            </a:r>
            <a:endParaRPr lang="zh-CN" altLang="en-US" sz="2800" i="1" dirty="0"/>
          </a:p>
        </p:txBody>
      </p:sp>
      <p:sp>
        <p:nvSpPr>
          <p:cNvPr id="2" name="TextBox 1"/>
          <p:cNvSpPr txBox="1"/>
          <p:nvPr/>
        </p:nvSpPr>
        <p:spPr>
          <a:xfrm>
            <a:off x="524152" y="1009362"/>
            <a:ext cx="6651967" cy="2880276"/>
          </a:xfrm>
          <a:prstGeom prst="rect">
            <a:avLst/>
          </a:prstGeom>
          <a:noFill/>
        </p:spPr>
        <p:txBody>
          <a:bodyPr wrap="square" rtlCol="0">
            <a:spAutoFit/>
          </a:bodyPr>
          <a:lstStyle/>
          <a:p>
            <a:r>
              <a:rPr lang="zh-CN" altLang="en-US" sz="2800" dirty="0">
                <a:latin typeface="楷体" pitchFamily="49" charset="-122"/>
                <a:ea typeface="楷体" pitchFamily="49" charset="-122"/>
              </a:rPr>
              <a:t>垃圾焚烧</a:t>
            </a:r>
            <a:r>
              <a:rPr lang="zh-CN" altLang="en-US" sz="2800" dirty="0" smtClean="0">
                <a:latin typeface="楷体" pitchFamily="49" charset="-122"/>
                <a:ea typeface="楷体" pitchFamily="49" charset="-122"/>
              </a:rPr>
              <a:t>中二噁英形成</a:t>
            </a:r>
            <a:r>
              <a:rPr lang="zh-CN" altLang="en-US" sz="2800" dirty="0">
                <a:latin typeface="楷体" pitchFamily="49" charset="-122"/>
                <a:ea typeface="楷体" pitchFamily="49" charset="-122"/>
              </a:rPr>
              <a:t>的控制</a:t>
            </a:r>
            <a:endParaRPr lang="en-US" altLang="zh-CN" sz="2800" dirty="0">
              <a:latin typeface="楷体" pitchFamily="49" charset="-122"/>
              <a:ea typeface="楷体" pitchFamily="49" charset="-122"/>
            </a:endParaRPr>
          </a:p>
          <a:p>
            <a:pPr>
              <a:lnSpc>
                <a:spcPts val="3080"/>
              </a:lnSpc>
            </a:pPr>
            <a:r>
              <a:rPr lang="en-US" altLang="zh-CN" sz="2400" dirty="0">
                <a:solidFill>
                  <a:srgbClr val="FF0000"/>
                </a:solidFill>
                <a:latin typeface="楷体" pitchFamily="49" charset="-122"/>
                <a:ea typeface="楷体" pitchFamily="49" charset="-122"/>
              </a:rPr>
              <a:t>1</a:t>
            </a:r>
            <a:r>
              <a:rPr lang="zh-CN" altLang="en-US" sz="2400" dirty="0">
                <a:solidFill>
                  <a:srgbClr val="FF0000"/>
                </a:solidFill>
                <a:latin typeface="楷体" pitchFamily="49" charset="-122"/>
                <a:ea typeface="楷体" pitchFamily="49" charset="-122"/>
              </a:rPr>
              <a:t>、燃前垃圾预处理</a:t>
            </a:r>
            <a:endParaRPr lang="en-US" altLang="zh-CN" sz="2400" dirty="0">
              <a:solidFill>
                <a:srgbClr val="FF0000"/>
              </a:solidFill>
              <a:latin typeface="楷体" pitchFamily="49" charset="-122"/>
              <a:ea typeface="楷体" pitchFamily="49" charset="-122"/>
            </a:endParaRPr>
          </a:p>
          <a:p>
            <a:pPr>
              <a:lnSpc>
                <a:spcPts val="3080"/>
              </a:lnSpc>
            </a:pPr>
            <a:r>
              <a:rPr lang="zh-CN" altLang="en-US" sz="2400" dirty="0" smtClean="0">
                <a:latin typeface="楷体" pitchFamily="49" charset="-122"/>
                <a:ea typeface="楷体" pitchFamily="49" charset="-122"/>
              </a:rPr>
              <a:t>    在</a:t>
            </a:r>
            <a:r>
              <a:rPr lang="zh-CN" altLang="en-US" sz="2400" dirty="0">
                <a:latin typeface="楷体" pitchFamily="49" charset="-122"/>
                <a:ea typeface="楷体" pitchFamily="49" charset="-122"/>
              </a:rPr>
              <a:t>垃圾进入焚烧炉之前，采用</a:t>
            </a:r>
            <a:r>
              <a:rPr lang="zh-CN" altLang="en-US" sz="2400" dirty="0">
                <a:solidFill>
                  <a:srgbClr val="FF0000"/>
                </a:solidFill>
                <a:latin typeface="楷体" pitchFamily="49" charset="-122"/>
                <a:ea typeface="楷体" pitchFamily="49" charset="-122"/>
              </a:rPr>
              <a:t>垃圾分选技术</a:t>
            </a:r>
            <a:r>
              <a:rPr lang="zh-CN" altLang="en-US" sz="2400" dirty="0">
                <a:latin typeface="楷体" pitchFamily="49" charset="-122"/>
                <a:ea typeface="楷体" pitchFamily="49" charset="-122"/>
              </a:rPr>
              <a:t>， 分选出垃圾中</a:t>
            </a:r>
            <a:r>
              <a:rPr lang="zh-CN" altLang="en-US" sz="2400" dirty="0">
                <a:solidFill>
                  <a:srgbClr val="FF0000"/>
                </a:solidFill>
                <a:latin typeface="楷体" pitchFamily="49" charset="-122"/>
                <a:ea typeface="楷体" pitchFamily="49" charset="-122"/>
              </a:rPr>
              <a:t>铁、铜、镍等过渡金属</a:t>
            </a:r>
            <a:r>
              <a:rPr lang="zh-CN" altLang="en-US" sz="2400" dirty="0">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减少含氯 有机物的量</a:t>
            </a:r>
            <a:r>
              <a:rPr lang="zh-CN" altLang="en-US" sz="2400" dirty="0">
                <a:latin typeface="楷体" pitchFamily="49" charset="-122"/>
                <a:ea typeface="楷体" pitchFamily="49" charset="-122"/>
              </a:rPr>
              <a:t>，从源头上减少垃圾焚烧生成二噁</a:t>
            </a:r>
            <a:r>
              <a:rPr lang="zh-CN" altLang="en-US" sz="2400" dirty="0" smtClean="0">
                <a:latin typeface="楷体" pitchFamily="49" charset="-122"/>
                <a:ea typeface="楷体" pitchFamily="49" charset="-122"/>
              </a:rPr>
              <a:t>英的氯</a:t>
            </a:r>
            <a:r>
              <a:rPr lang="zh-CN" altLang="en-US" sz="2400" dirty="0">
                <a:latin typeface="楷体" pitchFamily="49" charset="-122"/>
                <a:ea typeface="楷体" pitchFamily="49" charset="-122"/>
              </a:rPr>
              <a:t>的来源  </a:t>
            </a:r>
            <a:endParaRPr lang="en-US" altLang="zh-CN" sz="2400" dirty="0">
              <a:latin typeface="楷体" pitchFamily="49" charset="-122"/>
              <a:ea typeface="楷体" pitchFamily="49" charset="-122"/>
            </a:endParaRPr>
          </a:p>
          <a:p>
            <a:endParaRPr lang="en-US" altLang="zh-CN" sz="2400" dirty="0" smtClean="0">
              <a:latin typeface="楷体" pitchFamily="49" charset="-122"/>
              <a:ea typeface="楷体" pitchFamily="49" charset="-122"/>
            </a:endParaRP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152" y="3610401"/>
            <a:ext cx="4104457" cy="2957195"/>
          </a:xfrm>
          <a:prstGeom prst="rect">
            <a:avLst/>
          </a:prstGeom>
        </p:spPr>
      </p:pic>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6815" y="1116130"/>
            <a:ext cx="4032449" cy="2400674"/>
          </a:xfrm>
          <a:prstGeom prst="rect">
            <a:avLst/>
          </a:prstGeom>
        </p:spPr>
      </p:pic>
      <p:sp>
        <p:nvSpPr>
          <p:cNvPr id="9" name="TextBox 8"/>
          <p:cNvSpPr txBox="1"/>
          <p:nvPr/>
        </p:nvSpPr>
        <p:spPr>
          <a:xfrm>
            <a:off x="5169187" y="3910471"/>
            <a:ext cx="6192688" cy="2357056"/>
          </a:xfrm>
          <a:prstGeom prst="rect">
            <a:avLst/>
          </a:prstGeom>
          <a:noFill/>
        </p:spPr>
        <p:txBody>
          <a:bodyPr wrap="square" rtlCol="0">
            <a:spAutoFit/>
          </a:bodyPr>
          <a:lstStyle/>
          <a:p>
            <a:pPr>
              <a:lnSpc>
                <a:spcPts val="3080"/>
              </a:lnSpc>
            </a:pPr>
            <a:r>
              <a:rPr lang="en-US" altLang="zh-CN" sz="2400" dirty="0">
                <a:solidFill>
                  <a:srgbClr val="FF0000"/>
                </a:solidFill>
                <a:latin typeface="楷体" pitchFamily="49" charset="-122"/>
                <a:ea typeface="楷体" pitchFamily="49" charset="-122"/>
              </a:rPr>
              <a:t>2</a:t>
            </a:r>
            <a:r>
              <a:rPr lang="zh-CN" altLang="en-US" sz="2400" dirty="0">
                <a:solidFill>
                  <a:srgbClr val="FF0000"/>
                </a:solidFill>
                <a:latin typeface="楷体" pitchFamily="49" charset="-122"/>
                <a:ea typeface="楷体" pitchFamily="49" charset="-122"/>
              </a:rPr>
              <a:t>、焚烧过程中控制二噁英的形成</a:t>
            </a:r>
            <a:endParaRPr lang="en-US" altLang="zh-CN" sz="2400" dirty="0">
              <a:solidFill>
                <a:srgbClr val="FF0000"/>
              </a:solidFill>
              <a:latin typeface="楷体" pitchFamily="49" charset="-122"/>
              <a:ea typeface="楷体" pitchFamily="49" charset="-122"/>
            </a:endParaRPr>
          </a:p>
          <a:p>
            <a:pPr>
              <a:lnSpc>
                <a:spcPts val="3080"/>
              </a:lnSpc>
            </a:pPr>
            <a:r>
              <a:rPr lang="zh-CN" altLang="en-US" sz="2400" dirty="0">
                <a:latin typeface="楷体" pitchFamily="49" charset="-122"/>
                <a:ea typeface="楷体" pitchFamily="49" charset="-122"/>
              </a:rPr>
              <a:t>在燃烧过程中，控制燃烧条件，控制二噁英 的炉内生成；将</a:t>
            </a:r>
            <a:r>
              <a:rPr lang="zh-CN" altLang="en-US" sz="2400" dirty="0">
                <a:solidFill>
                  <a:srgbClr val="FF0000"/>
                </a:solidFill>
                <a:latin typeface="楷体" pitchFamily="49" charset="-122"/>
                <a:ea typeface="楷体" pitchFamily="49" charset="-122"/>
              </a:rPr>
              <a:t>高硫煤</a:t>
            </a:r>
            <a:r>
              <a:rPr lang="zh-CN" altLang="en-US" sz="2400" dirty="0">
                <a:latin typeface="楷体" pitchFamily="49" charset="-122"/>
                <a:ea typeface="楷体" pitchFamily="49" charset="-122"/>
              </a:rPr>
              <a:t>与垃圾混合燃烧，利用煤中硫来抑制二噁英形成</a:t>
            </a:r>
            <a:endParaRPr lang="en-US" altLang="zh-CN" sz="2400" dirty="0">
              <a:latin typeface="楷体" pitchFamily="49" charset="-122"/>
              <a:ea typeface="楷体" pitchFamily="49" charset="-122"/>
            </a:endParaRPr>
          </a:p>
          <a:p>
            <a:pPr>
              <a:lnSpc>
                <a:spcPts val="3080"/>
              </a:lnSpc>
            </a:pPr>
            <a:r>
              <a:rPr lang="en-US" altLang="zh-CN" sz="2400" dirty="0">
                <a:solidFill>
                  <a:srgbClr val="FF0000"/>
                </a:solidFill>
                <a:latin typeface="楷体" pitchFamily="49" charset="-122"/>
                <a:ea typeface="楷体" pitchFamily="49" charset="-122"/>
              </a:rPr>
              <a:t>3</a:t>
            </a:r>
            <a:r>
              <a:rPr lang="zh-CN" altLang="en-US" sz="2400" dirty="0">
                <a:solidFill>
                  <a:srgbClr val="FF0000"/>
                </a:solidFill>
                <a:latin typeface="楷体" pitchFamily="49" charset="-122"/>
                <a:ea typeface="楷体" pitchFamily="49" charset="-122"/>
              </a:rPr>
              <a:t>、在排气系统收集、去除二噁英</a:t>
            </a:r>
            <a:endParaRPr lang="en-US" altLang="zh-CN" sz="2400" dirty="0">
              <a:solidFill>
                <a:srgbClr val="FF0000"/>
              </a:solidFill>
              <a:latin typeface="楷体" pitchFamily="49" charset="-122"/>
              <a:ea typeface="楷体" pitchFamily="49" charset="-122"/>
            </a:endParaRPr>
          </a:p>
          <a:p>
            <a:endParaRPr lang="zh-CN" altLang="en-US" dirty="0"/>
          </a:p>
        </p:txBody>
      </p:sp>
    </p:spTree>
    <p:extLst>
      <p:ext uri="{BB962C8B-B14F-4D97-AF65-F5344CB8AC3E}">
        <p14:creationId xmlns:p14="http://schemas.microsoft.com/office/powerpoint/2010/main" val="772668074"/>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1000"/>
                                        <p:tgtEl>
                                          <p:spTgt spid="2">
                                            <p:txEl>
                                              <p:pRg st="2" end="2"/>
                                            </p:txEl>
                                          </p:spTgt>
                                        </p:tgtEl>
                                      </p:cBhvr>
                                    </p:animEffect>
                                    <p:anim calcmode="lin" valueType="num">
                                      <p:cBhvr>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fade">
                                      <p:cBhvr>
                                        <p:cTn id="30" dur="500"/>
                                        <p:tgtEl>
                                          <p:spTgt spid="9">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Effect transition="in" filter="fade">
                                      <p:cBhvr>
                                        <p:cTn id="33" dur="500"/>
                                        <p:tgtEl>
                                          <p:spTgt spid="9">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xEl>
                                              <p:pRg st="2" end="2"/>
                                            </p:txEl>
                                          </p:spTgt>
                                        </p:tgtEl>
                                        <p:attrNameLst>
                                          <p:attrName>style.visibility</p:attrName>
                                        </p:attrNameLst>
                                      </p:cBhvr>
                                      <p:to>
                                        <p:strVal val="visible"/>
                                      </p:to>
                                    </p:set>
                                    <p:animEffect transition="in" filter="fade">
                                      <p:cBhvr>
                                        <p:cTn id="44"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1904" y="984981"/>
            <a:ext cx="396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连接符 29"/>
          <p:cNvCxnSpPr/>
          <p:nvPr/>
        </p:nvCxnSpPr>
        <p:spPr>
          <a:xfrm>
            <a:off x="-2381" y="1128997"/>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5447929" y="899021"/>
            <a:ext cx="6768752" cy="229976"/>
            <a:chOff x="4993596" y="899021"/>
            <a:chExt cx="6482381" cy="229976"/>
          </a:xfrm>
        </p:grpSpPr>
        <p:sp>
          <p:nvSpPr>
            <p:cNvPr id="28" name="矩形 27"/>
            <p:cNvSpPr/>
            <p:nvPr/>
          </p:nvSpPr>
          <p:spPr>
            <a:xfrm>
              <a:off x="4995977" y="984981"/>
              <a:ext cx="648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直接连接符 30"/>
            <p:cNvCxnSpPr/>
            <p:nvPr/>
          </p:nvCxnSpPr>
          <p:spPr>
            <a:xfrm>
              <a:off x="4993596" y="1128997"/>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995335" y="899021"/>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接连接符 32"/>
          <p:cNvCxnSpPr/>
          <p:nvPr/>
        </p:nvCxnSpPr>
        <p:spPr>
          <a:xfrm>
            <a:off x="-1427" y="899021"/>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1065" y="6107248"/>
            <a:ext cx="396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p:nvPr/>
        </p:nvCxnSpPr>
        <p:spPr>
          <a:xfrm>
            <a:off x="589" y="6251264"/>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8" name="组合 47"/>
          <p:cNvGrpSpPr/>
          <p:nvPr/>
        </p:nvGrpSpPr>
        <p:grpSpPr>
          <a:xfrm>
            <a:off x="5450899" y="6021288"/>
            <a:ext cx="6768752" cy="229976"/>
            <a:chOff x="4993596" y="899021"/>
            <a:chExt cx="6482381" cy="229976"/>
          </a:xfrm>
        </p:grpSpPr>
        <p:sp>
          <p:nvSpPr>
            <p:cNvPr id="49" name="矩形 48"/>
            <p:cNvSpPr/>
            <p:nvPr/>
          </p:nvSpPr>
          <p:spPr>
            <a:xfrm>
              <a:off x="4995977" y="984981"/>
              <a:ext cx="648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p:nvPr/>
          </p:nvCxnSpPr>
          <p:spPr>
            <a:xfrm>
              <a:off x="4993596" y="1128997"/>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4995335" y="899021"/>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52" name="直接连接符 51"/>
          <p:cNvCxnSpPr/>
          <p:nvPr/>
        </p:nvCxnSpPr>
        <p:spPr>
          <a:xfrm>
            <a:off x="1543" y="6021288"/>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572560" y="2696613"/>
            <a:ext cx="1107996" cy="2766202"/>
          </a:xfrm>
          <a:prstGeom prst="rect">
            <a:avLst/>
          </a:prstGeom>
          <a:noFill/>
        </p:spPr>
        <p:txBody>
          <a:bodyPr vert="eaVert" wrap="square" rtlCol="0">
            <a:spAutoFit/>
          </a:bodyPr>
          <a:lstStyle/>
          <a:p>
            <a:r>
              <a:rPr lang="zh-CN" altLang="en-US" sz="6000" dirty="0" smtClean="0">
                <a:latin typeface="楷体" pitchFamily="49" charset="-122"/>
                <a:ea typeface="楷体" pitchFamily="49" charset="-122"/>
              </a:rPr>
              <a:t>目录</a:t>
            </a:r>
            <a:endParaRPr lang="zh-CN" altLang="en-US" sz="6000" dirty="0">
              <a:latin typeface="楷体" pitchFamily="49" charset="-122"/>
              <a:ea typeface="楷体" pitchFamily="49" charset="-122"/>
            </a:endParaRPr>
          </a:p>
        </p:txBody>
      </p:sp>
      <p:sp>
        <p:nvSpPr>
          <p:cNvPr id="5" name="TextBox 4"/>
          <p:cNvSpPr txBox="1"/>
          <p:nvPr/>
        </p:nvSpPr>
        <p:spPr>
          <a:xfrm>
            <a:off x="5453385" y="1556792"/>
            <a:ext cx="4819079" cy="584775"/>
          </a:xfrm>
          <a:prstGeom prst="rect">
            <a:avLst/>
          </a:prstGeom>
          <a:noFill/>
        </p:spPr>
        <p:txBody>
          <a:bodyPr wrap="square" rtlCol="0">
            <a:spAutoFit/>
          </a:bodyPr>
          <a:lstStyle/>
          <a:p>
            <a:r>
              <a:rPr lang="en-US" altLang="zh-CN" sz="3200" dirty="0" smtClean="0">
                <a:solidFill>
                  <a:schemeClr val="accent1"/>
                </a:solidFill>
                <a:latin typeface="+mj-ea"/>
                <a:ea typeface="+mj-ea"/>
              </a:rPr>
              <a:t>PART1  </a:t>
            </a:r>
            <a:r>
              <a:rPr lang="zh-CN" altLang="en-US" sz="3200" dirty="0" smtClean="0">
                <a:solidFill>
                  <a:schemeClr val="accent1"/>
                </a:solidFill>
                <a:latin typeface="+mj-ea"/>
                <a:ea typeface="+mj-ea"/>
              </a:rPr>
              <a:t>二噁英是什么</a:t>
            </a:r>
            <a:endParaRPr lang="zh-CN" altLang="en-US" sz="3200" dirty="0">
              <a:solidFill>
                <a:schemeClr val="accent1"/>
              </a:solidFill>
              <a:latin typeface="+mj-ea"/>
              <a:ea typeface="+mj-ea"/>
            </a:endParaRPr>
          </a:p>
        </p:txBody>
      </p:sp>
      <p:sp>
        <p:nvSpPr>
          <p:cNvPr id="6" name="TextBox 5"/>
          <p:cNvSpPr txBox="1"/>
          <p:nvPr/>
        </p:nvSpPr>
        <p:spPr>
          <a:xfrm>
            <a:off x="5453385" y="2463805"/>
            <a:ext cx="6259239"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PART2   </a:t>
            </a:r>
            <a:r>
              <a:rPr lang="zh-CN" altLang="en-US" sz="2800" dirty="0" smtClean="0">
                <a:latin typeface="楷体" pitchFamily="49" charset="-122"/>
                <a:ea typeface="楷体" pitchFamily="49" charset="-122"/>
              </a:rPr>
              <a:t>二</a:t>
            </a:r>
            <a:r>
              <a:rPr lang="zh-CN" altLang="en-US" sz="2800" dirty="0">
                <a:latin typeface="楷体" pitchFamily="49" charset="-122"/>
                <a:ea typeface="楷体" pitchFamily="49" charset="-122"/>
              </a:rPr>
              <a:t>噁英的危害及检测</a:t>
            </a:r>
          </a:p>
        </p:txBody>
      </p:sp>
      <p:sp>
        <p:nvSpPr>
          <p:cNvPr id="7" name="TextBox 6"/>
          <p:cNvSpPr txBox="1"/>
          <p:nvPr/>
        </p:nvSpPr>
        <p:spPr>
          <a:xfrm>
            <a:off x="5453385" y="3284984"/>
            <a:ext cx="6043215"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PART3   </a:t>
            </a:r>
            <a:r>
              <a:rPr lang="zh-CN" altLang="en-US" sz="2800" dirty="0" smtClean="0">
                <a:latin typeface="楷体" pitchFamily="49" charset="-122"/>
                <a:ea typeface="楷体" pitchFamily="49" charset="-122"/>
              </a:rPr>
              <a:t>二</a:t>
            </a:r>
            <a:r>
              <a:rPr lang="zh-CN" altLang="en-US" sz="2800" dirty="0">
                <a:latin typeface="楷体" pitchFamily="49" charset="-122"/>
                <a:ea typeface="楷体" pitchFamily="49" charset="-122"/>
              </a:rPr>
              <a:t>噁英的来源及分布</a:t>
            </a:r>
          </a:p>
        </p:txBody>
      </p:sp>
      <p:sp>
        <p:nvSpPr>
          <p:cNvPr id="8" name="TextBox 7"/>
          <p:cNvSpPr txBox="1"/>
          <p:nvPr/>
        </p:nvSpPr>
        <p:spPr>
          <a:xfrm>
            <a:off x="5453385" y="4079714"/>
            <a:ext cx="5755183" cy="954107"/>
          </a:xfrm>
          <a:prstGeom prst="rect">
            <a:avLst/>
          </a:prstGeom>
          <a:noFill/>
        </p:spPr>
        <p:txBody>
          <a:bodyPr wrap="square" rtlCol="0">
            <a:spAutoFit/>
          </a:bodyPr>
          <a:lstStyle/>
          <a:p>
            <a:r>
              <a:rPr lang="en-US" altLang="zh-CN" sz="2800" dirty="0" smtClean="0">
                <a:latin typeface="楷体" pitchFamily="49" charset="-122"/>
                <a:ea typeface="楷体" pitchFamily="49" charset="-122"/>
              </a:rPr>
              <a:t>PART4   </a:t>
            </a:r>
            <a:r>
              <a:rPr lang="zh-CN" altLang="en-US" sz="2800" dirty="0" smtClean="0">
                <a:latin typeface="楷体" pitchFamily="49" charset="-122"/>
                <a:ea typeface="楷体" pitchFamily="49" charset="-122"/>
              </a:rPr>
              <a:t>二</a:t>
            </a:r>
            <a:r>
              <a:rPr lang="zh-CN" altLang="en-US" sz="2800" dirty="0">
                <a:latin typeface="楷体" pitchFamily="49" charset="-122"/>
                <a:ea typeface="楷体" pitchFamily="49" charset="-122"/>
              </a:rPr>
              <a:t>噁英的产生原因及机理</a:t>
            </a:r>
          </a:p>
          <a:p>
            <a:endParaRPr lang="zh-CN" altLang="en-US" sz="2800" dirty="0">
              <a:latin typeface="楷体" pitchFamily="49" charset="-122"/>
              <a:ea typeface="楷体" pitchFamily="49" charset="-122"/>
            </a:endParaRPr>
          </a:p>
        </p:txBody>
      </p:sp>
      <p:sp>
        <p:nvSpPr>
          <p:cNvPr id="9" name="TextBox 8"/>
          <p:cNvSpPr txBox="1"/>
          <p:nvPr/>
        </p:nvSpPr>
        <p:spPr>
          <a:xfrm>
            <a:off x="5453385" y="4869160"/>
            <a:ext cx="5611167"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PART5   </a:t>
            </a:r>
            <a:r>
              <a:rPr lang="zh-CN" altLang="en-US" sz="2800" dirty="0" smtClean="0">
                <a:latin typeface="楷体" pitchFamily="49" charset="-122"/>
                <a:ea typeface="楷体" pitchFamily="49" charset="-122"/>
              </a:rPr>
              <a:t>二噁英的控制与预防</a:t>
            </a:r>
            <a:endParaRPr lang="zh-CN" altLang="en-US" sz="2800" dirty="0">
              <a:latin typeface="楷体" pitchFamily="49" charset="-122"/>
              <a:ea typeface="楷体" pitchFamily="49" charset="-122"/>
            </a:endParaRPr>
          </a:p>
        </p:txBody>
      </p:sp>
    </p:spTree>
    <p:extLst>
      <p:ext uri="{BB962C8B-B14F-4D97-AF65-F5344CB8AC3E}">
        <p14:creationId xmlns:p14="http://schemas.microsoft.com/office/powerpoint/2010/main" val="251556507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6768752" cy="523220"/>
          </a:xfrm>
          <a:prstGeom prst="rect">
            <a:avLst/>
          </a:prstGeom>
          <a:noFill/>
        </p:spPr>
        <p:txBody>
          <a:bodyPr wrap="square" rtlCol="0">
            <a:spAutoFit/>
          </a:bodyPr>
          <a:lstStyle/>
          <a:p>
            <a:r>
              <a:rPr lang="zh-CN" altLang="en-US" sz="2800" i="1" dirty="0">
                <a:latin typeface="+mj-ea"/>
              </a:rPr>
              <a:t>二噁</a:t>
            </a:r>
            <a:r>
              <a:rPr lang="zh-CN" altLang="en-US" sz="2800" i="1" dirty="0" smtClean="0">
                <a:latin typeface="+mj-ea"/>
              </a:rPr>
              <a:t>英的控制</a:t>
            </a:r>
            <a:endParaRPr lang="zh-CN" altLang="en-US" sz="2800" i="1" dirty="0"/>
          </a:p>
        </p:txBody>
      </p:sp>
      <p:sp>
        <p:nvSpPr>
          <p:cNvPr id="6" name="TextBox 5"/>
          <p:cNvSpPr txBox="1"/>
          <p:nvPr/>
        </p:nvSpPr>
        <p:spPr>
          <a:xfrm>
            <a:off x="839416" y="1050992"/>
            <a:ext cx="10585176" cy="2062103"/>
          </a:xfrm>
          <a:prstGeom prst="rect">
            <a:avLst/>
          </a:prstGeom>
          <a:noFill/>
        </p:spPr>
        <p:txBody>
          <a:bodyPr wrap="square" rtlCol="0">
            <a:spAutoFit/>
          </a:bodyPr>
          <a:lstStyle/>
          <a:p>
            <a:r>
              <a:rPr lang="zh-CN" altLang="en-US" sz="3200" dirty="0">
                <a:latin typeface="楷体" pitchFamily="49" charset="-122"/>
                <a:ea typeface="楷体" pitchFamily="49" charset="-122"/>
              </a:rPr>
              <a:t>二噁英的降解</a:t>
            </a:r>
            <a:endParaRPr lang="en-US" altLang="zh-CN" sz="3200" dirty="0">
              <a:latin typeface="楷体" pitchFamily="49" charset="-122"/>
              <a:ea typeface="楷体" pitchFamily="49" charset="-122"/>
            </a:endParaRPr>
          </a:p>
          <a:p>
            <a:pPr>
              <a:lnSpc>
                <a:spcPct val="150000"/>
              </a:lnSpc>
            </a:pPr>
            <a:r>
              <a:rPr lang="zh-CN" altLang="en-US" sz="2400" dirty="0">
                <a:latin typeface="楷体" pitchFamily="49" charset="-122"/>
                <a:ea typeface="楷体" pitchFamily="49" charset="-122"/>
              </a:rPr>
              <a:t>对于已受</a:t>
            </a:r>
            <a:r>
              <a:rPr lang="zh-CN" altLang="en-US" sz="2400" dirty="0" smtClean="0">
                <a:latin typeface="楷体" pitchFamily="49" charset="-122"/>
                <a:ea typeface="楷体" pitchFamily="49" charset="-122"/>
              </a:rPr>
              <a:t>高浓度</a:t>
            </a:r>
            <a:r>
              <a:rPr lang="zh-CN" altLang="en-US" sz="2400" dirty="0">
                <a:latin typeface="楷体" pitchFamily="49" charset="-122"/>
                <a:ea typeface="楷体" pitchFamily="49" charset="-122"/>
              </a:rPr>
              <a:t>二噁英</a:t>
            </a:r>
            <a:r>
              <a:rPr lang="zh-CN" altLang="en-US" sz="2400" dirty="0" smtClean="0">
                <a:latin typeface="楷体" pitchFamily="49" charset="-122"/>
                <a:ea typeface="楷体" pitchFamily="49" charset="-122"/>
              </a:rPr>
              <a:t>污染</a:t>
            </a:r>
            <a:r>
              <a:rPr lang="zh-CN" altLang="en-US" sz="2400" dirty="0">
                <a:latin typeface="楷体" pitchFamily="49" charset="-122"/>
                <a:ea typeface="楷体" pitchFamily="49" charset="-122"/>
              </a:rPr>
              <a:t>的土壤以及</a:t>
            </a:r>
            <a:r>
              <a:rPr lang="zh-CN" altLang="en-US" sz="2400" dirty="0" smtClean="0">
                <a:latin typeface="楷体" pitchFamily="49" charset="-122"/>
                <a:ea typeface="楷体" pitchFamily="49" charset="-122"/>
              </a:rPr>
              <a:t>垃圾焚烧炉</a:t>
            </a:r>
            <a:r>
              <a:rPr lang="zh-CN" altLang="en-US" sz="2400" dirty="0">
                <a:latin typeface="楷体" pitchFamily="49" charset="-122"/>
                <a:ea typeface="楷体" pitchFamily="49" charset="-122"/>
              </a:rPr>
              <a:t>排出的飞灰，则需要将其降解而彻底消除， 降解的方法可分为以下几种：</a:t>
            </a:r>
            <a:r>
              <a:rPr lang="zh-CN" altLang="en-US" sz="2800" dirty="0">
                <a:latin typeface="楷体" pitchFamily="49" charset="-122"/>
                <a:ea typeface="楷体" pitchFamily="49" charset="-122"/>
              </a:rPr>
              <a:t> </a:t>
            </a:r>
            <a:endParaRPr lang="en-US" altLang="zh-CN" sz="2800" dirty="0">
              <a:latin typeface="楷体" pitchFamily="49" charset="-122"/>
              <a:ea typeface="楷体" pitchFamily="49" charset="-122"/>
            </a:endParaRPr>
          </a:p>
          <a:p>
            <a:endParaRPr lang="zh-CN" altLang="en-US" dirty="0"/>
          </a:p>
        </p:txBody>
      </p:sp>
      <p:sp>
        <p:nvSpPr>
          <p:cNvPr id="9" name="TextBox 8"/>
          <p:cNvSpPr txBox="1"/>
          <p:nvPr/>
        </p:nvSpPr>
        <p:spPr>
          <a:xfrm>
            <a:off x="843060" y="2996952"/>
            <a:ext cx="10869564" cy="3831818"/>
          </a:xfrm>
          <a:prstGeom prst="rect">
            <a:avLst/>
          </a:prstGeom>
          <a:noFill/>
        </p:spPr>
        <p:txBody>
          <a:bodyPr wrap="square" rtlCol="0">
            <a:spAutoFit/>
          </a:bodyPr>
          <a:lstStyle/>
          <a:p>
            <a:pPr>
              <a:lnSpc>
                <a:spcPct val="150000"/>
              </a:lnSpc>
            </a:pPr>
            <a:r>
              <a:rPr lang="en-US" altLang="zh-CN" sz="2400" dirty="0" smtClean="0">
                <a:solidFill>
                  <a:srgbClr val="FF0000"/>
                </a:solidFill>
                <a:latin typeface="楷体" pitchFamily="49" charset="-122"/>
                <a:ea typeface="楷体" pitchFamily="49" charset="-122"/>
              </a:rPr>
              <a:t>1</a:t>
            </a:r>
            <a:r>
              <a:rPr lang="zh-CN" altLang="en-US" sz="2400" dirty="0">
                <a:solidFill>
                  <a:srgbClr val="FF0000"/>
                </a:solidFill>
                <a:latin typeface="楷体" pitchFamily="49" charset="-122"/>
                <a:ea typeface="楷体" pitchFamily="49" charset="-122"/>
              </a:rPr>
              <a:t>、热处理</a:t>
            </a:r>
            <a:r>
              <a:rPr lang="zh-CN" altLang="en-US" sz="2400" dirty="0" smtClean="0">
                <a:solidFill>
                  <a:srgbClr val="FF0000"/>
                </a:solidFill>
                <a:latin typeface="楷体" pitchFamily="49" charset="-122"/>
                <a:ea typeface="楷体" pitchFamily="49" charset="-122"/>
              </a:rPr>
              <a:t>法：加热</a:t>
            </a:r>
            <a:r>
              <a:rPr lang="zh-CN" altLang="en-US" sz="2400" dirty="0">
                <a:latin typeface="楷体" pitchFamily="49" charset="-122"/>
                <a:ea typeface="楷体" pitchFamily="49" charset="-122"/>
              </a:rPr>
              <a:t>或</a:t>
            </a:r>
            <a:r>
              <a:rPr lang="zh-CN" altLang="en-US" sz="2400" dirty="0">
                <a:solidFill>
                  <a:srgbClr val="FF0000"/>
                </a:solidFill>
                <a:latin typeface="楷体" pitchFamily="49" charset="-122"/>
                <a:ea typeface="楷体" pitchFamily="49" charset="-122"/>
              </a:rPr>
              <a:t>焚烧</a:t>
            </a:r>
            <a:r>
              <a:rPr lang="zh-CN" altLang="en-US" sz="2400" dirty="0">
                <a:latin typeface="楷体" pitchFamily="49" charset="-122"/>
                <a:ea typeface="楷体" pitchFamily="49" charset="-122"/>
              </a:rPr>
              <a:t>到一定条件使二噁英</a:t>
            </a:r>
            <a:r>
              <a:rPr lang="zh-CN" altLang="en-US" sz="2400" dirty="0" smtClean="0">
                <a:latin typeface="楷体" pitchFamily="49" charset="-122"/>
                <a:ea typeface="楷体" pitchFamily="49" charset="-122"/>
              </a:rPr>
              <a:t>分解</a:t>
            </a:r>
            <a:endParaRPr lang="en-US" altLang="zh-CN" sz="2400" dirty="0" smtClean="0">
              <a:latin typeface="楷体" pitchFamily="49" charset="-122"/>
              <a:ea typeface="楷体" pitchFamily="49" charset="-122"/>
            </a:endParaRPr>
          </a:p>
          <a:p>
            <a:pPr>
              <a:lnSpc>
                <a:spcPct val="150000"/>
              </a:lnSpc>
            </a:pPr>
            <a:r>
              <a:rPr lang="en-US" altLang="zh-CN" sz="2400" dirty="0" smtClean="0">
                <a:solidFill>
                  <a:srgbClr val="FF0000"/>
                </a:solidFill>
                <a:latin typeface="楷体" pitchFamily="49" charset="-122"/>
                <a:ea typeface="楷体" pitchFamily="49" charset="-122"/>
              </a:rPr>
              <a:t>2</a:t>
            </a:r>
            <a:r>
              <a:rPr lang="zh-CN" altLang="en-US" sz="2400" dirty="0">
                <a:solidFill>
                  <a:srgbClr val="FF0000"/>
                </a:solidFill>
                <a:latin typeface="楷体" pitchFamily="49" charset="-122"/>
                <a:ea typeface="楷体" pitchFamily="49" charset="-122"/>
              </a:rPr>
              <a:t>、光化学分</a:t>
            </a:r>
            <a:r>
              <a:rPr lang="zh-CN" altLang="en-US" sz="2400" dirty="0" smtClean="0">
                <a:solidFill>
                  <a:srgbClr val="FF0000"/>
                </a:solidFill>
                <a:latin typeface="楷体" pitchFamily="49" charset="-122"/>
                <a:ea typeface="楷体" pitchFamily="49" charset="-122"/>
              </a:rPr>
              <a:t>解法：</a:t>
            </a:r>
            <a:r>
              <a:rPr lang="zh-CN" altLang="en-US" sz="2400" dirty="0">
                <a:latin typeface="楷体" pitchFamily="49" charset="-122"/>
                <a:ea typeface="楷体" pitchFamily="49" charset="-122"/>
              </a:rPr>
              <a:t>用</a:t>
            </a:r>
            <a:r>
              <a:rPr lang="zh-CN" altLang="en-US" sz="2400" dirty="0">
                <a:solidFill>
                  <a:srgbClr val="FF0000"/>
                </a:solidFill>
                <a:latin typeface="楷体" pitchFamily="49" charset="-122"/>
                <a:ea typeface="楷体" pitchFamily="49" charset="-122"/>
              </a:rPr>
              <a:t>紫外线</a:t>
            </a:r>
            <a:r>
              <a:rPr lang="zh-CN" altLang="en-US" sz="2400" dirty="0">
                <a:latin typeface="楷体" pitchFamily="49" charset="-122"/>
                <a:ea typeface="楷体" pitchFamily="49" charset="-122"/>
              </a:rPr>
              <a:t>照射使之氧化分解，产生臭氧、二氧化碳、水、</a:t>
            </a:r>
            <a:r>
              <a:rPr lang="zh-CN" altLang="en-US" sz="2400" dirty="0" smtClean="0">
                <a:latin typeface="楷体" pitchFamily="49" charset="-122"/>
                <a:ea typeface="楷体" pitchFamily="49" charset="-122"/>
              </a:rPr>
              <a:t>氯化物</a:t>
            </a:r>
            <a:endParaRPr lang="en-US" altLang="zh-CN" sz="2400" dirty="0" smtClean="0">
              <a:latin typeface="楷体" pitchFamily="49" charset="-122"/>
              <a:ea typeface="楷体" pitchFamily="49" charset="-122"/>
            </a:endParaRPr>
          </a:p>
          <a:p>
            <a:pPr>
              <a:lnSpc>
                <a:spcPct val="150000"/>
              </a:lnSpc>
            </a:pPr>
            <a:r>
              <a:rPr lang="en-US" altLang="zh-CN" sz="2400" dirty="0" smtClean="0">
                <a:solidFill>
                  <a:srgbClr val="FF0000"/>
                </a:solidFill>
                <a:latin typeface="楷体" pitchFamily="49" charset="-122"/>
                <a:ea typeface="楷体" pitchFamily="49" charset="-122"/>
              </a:rPr>
              <a:t>3</a:t>
            </a:r>
            <a:r>
              <a:rPr lang="zh-CN" altLang="en-US" sz="2400" dirty="0">
                <a:solidFill>
                  <a:srgbClr val="FF0000"/>
                </a:solidFill>
                <a:latin typeface="楷体" pitchFamily="49" charset="-122"/>
                <a:ea typeface="楷体" pitchFamily="49" charset="-122"/>
              </a:rPr>
              <a:t>、微生物处理</a:t>
            </a:r>
            <a:r>
              <a:rPr lang="zh-CN" altLang="en-US" sz="2400" dirty="0" smtClean="0">
                <a:solidFill>
                  <a:srgbClr val="FF0000"/>
                </a:solidFill>
                <a:latin typeface="楷体" pitchFamily="49" charset="-122"/>
                <a:ea typeface="楷体" pitchFamily="49" charset="-122"/>
              </a:rPr>
              <a:t>法：</a:t>
            </a:r>
            <a:r>
              <a:rPr lang="zh-CN" altLang="en-US" sz="2400" dirty="0">
                <a:latin typeface="楷体" pitchFamily="49" charset="-122"/>
                <a:ea typeface="楷体" pitchFamily="49" charset="-122"/>
              </a:rPr>
              <a:t>在一种</a:t>
            </a:r>
            <a:r>
              <a:rPr lang="zh-CN" altLang="en-US" sz="2400" dirty="0">
                <a:solidFill>
                  <a:srgbClr val="FF0000"/>
                </a:solidFill>
                <a:latin typeface="楷体" pitchFamily="49" charset="-122"/>
                <a:ea typeface="楷体" pitchFamily="49" charset="-122"/>
              </a:rPr>
              <a:t>真菌</a:t>
            </a:r>
            <a:r>
              <a:rPr lang="zh-CN" altLang="en-US" sz="2400" dirty="0">
                <a:latin typeface="楷体" pitchFamily="49" charset="-122"/>
                <a:ea typeface="楷体" pitchFamily="49" charset="-122"/>
              </a:rPr>
              <a:t>的作用下使之分解为水、</a:t>
            </a:r>
            <a:r>
              <a:rPr lang="zh-CN" altLang="en-US" sz="2400" dirty="0" smtClean="0">
                <a:latin typeface="楷体" pitchFamily="49" charset="-122"/>
                <a:ea typeface="楷体" pitchFamily="49" charset="-122"/>
              </a:rPr>
              <a:t>二氧化碳</a:t>
            </a:r>
            <a:r>
              <a:rPr lang="en-US" altLang="zh-CN" sz="2400" dirty="0" smtClean="0">
                <a:solidFill>
                  <a:srgbClr val="FF0000"/>
                </a:solidFill>
                <a:latin typeface="楷体" pitchFamily="49" charset="-122"/>
                <a:ea typeface="楷体" pitchFamily="49" charset="-122"/>
              </a:rPr>
              <a:t>            </a:t>
            </a:r>
          </a:p>
          <a:p>
            <a:pPr>
              <a:lnSpc>
                <a:spcPct val="150000"/>
              </a:lnSpc>
            </a:pPr>
            <a:r>
              <a:rPr lang="en-US" altLang="zh-CN" sz="2400" dirty="0" smtClean="0">
                <a:solidFill>
                  <a:srgbClr val="FF0000"/>
                </a:solidFill>
                <a:latin typeface="楷体" pitchFamily="49" charset="-122"/>
                <a:ea typeface="楷体" pitchFamily="49" charset="-122"/>
              </a:rPr>
              <a:t>4</a:t>
            </a:r>
            <a:r>
              <a:rPr lang="zh-CN" altLang="en-US" sz="2400" dirty="0" smtClean="0">
                <a:solidFill>
                  <a:srgbClr val="FF0000"/>
                </a:solidFill>
                <a:latin typeface="楷体" pitchFamily="49" charset="-122"/>
                <a:ea typeface="楷体" pitchFamily="49" charset="-122"/>
              </a:rPr>
              <a:t>、化学降解</a:t>
            </a:r>
            <a:r>
              <a:rPr lang="zh-CN" altLang="en-US" sz="2400" dirty="0" smtClean="0">
                <a:solidFill>
                  <a:srgbClr val="FF0000"/>
                </a:solidFill>
                <a:latin typeface="楷体" pitchFamily="49" charset="-122"/>
                <a:ea typeface="楷体" pitchFamily="49" charset="-122"/>
              </a:rPr>
              <a:t>法：</a:t>
            </a:r>
            <a:r>
              <a:rPr lang="zh-CN" altLang="en-US" sz="2400" dirty="0">
                <a:latin typeface="楷体" pitchFamily="49" charset="-122"/>
                <a:ea typeface="楷体" pitchFamily="49" charset="-122"/>
              </a:rPr>
              <a:t>由</a:t>
            </a:r>
            <a:r>
              <a:rPr lang="zh-CN" altLang="en-US" sz="2400" dirty="0">
                <a:solidFill>
                  <a:srgbClr val="FF0000"/>
                </a:solidFill>
                <a:latin typeface="楷体" pitchFamily="49" charset="-122"/>
                <a:ea typeface="楷体" pitchFamily="49" charset="-122"/>
              </a:rPr>
              <a:t>氢氧化钾</a:t>
            </a:r>
            <a:r>
              <a:rPr lang="zh-CN" altLang="en-US" sz="2400" dirty="0">
                <a:latin typeface="楷体" pitchFamily="49" charset="-122"/>
                <a:ea typeface="楷体" pitchFamily="49" charset="-122"/>
              </a:rPr>
              <a:t>和</a:t>
            </a:r>
            <a:r>
              <a:rPr lang="zh-CN" altLang="en-US" sz="2400" dirty="0">
                <a:solidFill>
                  <a:srgbClr val="FF0000"/>
                </a:solidFill>
                <a:latin typeface="楷体" pitchFamily="49" charset="-122"/>
                <a:ea typeface="楷体" pitchFamily="49" charset="-122"/>
              </a:rPr>
              <a:t>聚乙烯醇</a:t>
            </a:r>
            <a:r>
              <a:rPr lang="zh-CN" altLang="en-US" sz="2400" dirty="0">
                <a:latin typeface="楷体" pitchFamily="49" charset="-122"/>
                <a:ea typeface="楷体" pitchFamily="49" charset="-122"/>
              </a:rPr>
              <a:t>反应生成的一种化学试剂用于二</a:t>
            </a:r>
            <a:r>
              <a:rPr lang="zh-CN" altLang="en-US" sz="2400" dirty="0" smtClean="0">
                <a:latin typeface="楷体" pitchFamily="49" charset="-122"/>
                <a:ea typeface="楷体" pitchFamily="49" charset="-122"/>
              </a:rPr>
              <a:t>恶英</a:t>
            </a:r>
            <a:r>
              <a:rPr lang="zh-CN" altLang="en-US" sz="2400" dirty="0">
                <a:latin typeface="楷体" pitchFamily="49" charset="-122"/>
                <a:ea typeface="楷体" pitchFamily="49" charset="-122"/>
              </a:rPr>
              <a:t>的脱氯反应</a:t>
            </a:r>
          </a:p>
          <a:p>
            <a:pPr>
              <a:lnSpc>
                <a:spcPct val="150000"/>
              </a:lnSpc>
            </a:pPr>
            <a:endParaRPr lang="zh-CN" altLang="en-US" dirty="0"/>
          </a:p>
        </p:txBody>
      </p:sp>
    </p:spTree>
    <p:extLst>
      <p:ext uri="{BB962C8B-B14F-4D97-AF65-F5344CB8AC3E}">
        <p14:creationId xmlns:p14="http://schemas.microsoft.com/office/powerpoint/2010/main" val="683307533"/>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6768752" cy="523220"/>
          </a:xfrm>
          <a:prstGeom prst="rect">
            <a:avLst/>
          </a:prstGeom>
          <a:noFill/>
        </p:spPr>
        <p:txBody>
          <a:bodyPr wrap="square" rtlCol="0">
            <a:spAutoFit/>
          </a:bodyPr>
          <a:lstStyle/>
          <a:p>
            <a:r>
              <a:rPr lang="zh-CN" altLang="en-US" sz="2800" i="1" dirty="0">
                <a:latin typeface="+mj-ea"/>
              </a:rPr>
              <a:t>二噁</a:t>
            </a:r>
            <a:r>
              <a:rPr lang="zh-CN" altLang="en-US" sz="2800" i="1" dirty="0" smtClean="0">
                <a:latin typeface="+mj-ea"/>
              </a:rPr>
              <a:t>英的预防</a:t>
            </a:r>
            <a:endParaRPr lang="zh-CN" altLang="en-US" sz="2800" i="1" dirty="0"/>
          </a:p>
        </p:txBody>
      </p:sp>
      <p:sp>
        <p:nvSpPr>
          <p:cNvPr id="2" name="TextBox 1"/>
          <p:cNvSpPr txBox="1"/>
          <p:nvPr/>
        </p:nvSpPr>
        <p:spPr>
          <a:xfrm>
            <a:off x="335360" y="3789039"/>
            <a:ext cx="7056784" cy="2954655"/>
          </a:xfrm>
          <a:prstGeom prst="rect">
            <a:avLst/>
          </a:prstGeom>
          <a:noFill/>
        </p:spPr>
        <p:txBody>
          <a:bodyPr wrap="square" rtlCol="0">
            <a:spAutoFit/>
          </a:bodyPr>
          <a:lstStyle/>
          <a:p>
            <a:pPr fontAlgn="base"/>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a:t>
            </a:r>
            <a:r>
              <a:rPr lang="zh-CN" altLang="en-US" sz="2800" dirty="0" smtClean="0">
                <a:latin typeface="楷体" pitchFamily="49" charset="-122"/>
                <a:ea typeface="楷体" pitchFamily="49" charset="-122"/>
              </a:rPr>
              <a:t>、 对于</a:t>
            </a:r>
            <a:r>
              <a:rPr lang="zh-CN" altLang="en-US" sz="2800" dirty="0">
                <a:latin typeface="楷体" pitchFamily="49" charset="-122"/>
                <a:ea typeface="楷体" pitchFamily="49" charset="-122"/>
              </a:rPr>
              <a:t>制造商和生产商而言，最为关键的步骤就是</a:t>
            </a:r>
            <a:r>
              <a:rPr lang="zh-CN" altLang="en-US" sz="2800" dirty="0">
                <a:solidFill>
                  <a:srgbClr val="FF0000"/>
                </a:solidFill>
                <a:latin typeface="楷体" pitchFamily="49" charset="-122"/>
                <a:ea typeface="楷体" pitchFamily="49" charset="-122"/>
              </a:rPr>
              <a:t>减少食物与食品当中的二噁英接触</a:t>
            </a:r>
            <a:r>
              <a:rPr lang="zh-CN" altLang="en-US" sz="2800" dirty="0">
                <a:latin typeface="楷体" pitchFamily="49" charset="-122"/>
                <a:ea typeface="楷体" pitchFamily="49" charset="-122"/>
              </a:rPr>
              <a:t>，必须在生产、加工和分配活动当中采用良好的生产与卫生实践方法。</a:t>
            </a:r>
            <a:r>
              <a:rPr lang="zh-CN" altLang="en-US" sz="2800" dirty="0">
                <a:solidFill>
                  <a:srgbClr val="FF0000"/>
                </a:solidFill>
                <a:latin typeface="楷体" pitchFamily="49" charset="-122"/>
                <a:ea typeface="楷体" pitchFamily="49" charset="-122"/>
              </a:rPr>
              <a:t>同时积极监控食品和食品原料当中的二噁英含量</a:t>
            </a:r>
            <a:r>
              <a:rPr lang="zh-CN" altLang="en-US" sz="2800" dirty="0">
                <a:latin typeface="楷体" pitchFamily="49" charset="-122"/>
                <a:ea typeface="楷体" pitchFamily="49" charset="-122"/>
              </a:rPr>
              <a:t>，确保二噁英的含量不会超过最高标准。</a:t>
            </a:r>
          </a:p>
          <a:p>
            <a:endParaRPr lang="zh-CN" altLang="en-US" dirty="0"/>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004" y="1050992"/>
            <a:ext cx="3398748" cy="2594032"/>
          </a:xfrm>
          <a:prstGeom prst="rect">
            <a:avLst/>
          </a:prstGeom>
        </p:spPr>
      </p:pic>
      <p:sp>
        <p:nvSpPr>
          <p:cNvPr id="8" name="TextBox 7"/>
          <p:cNvSpPr txBox="1"/>
          <p:nvPr/>
        </p:nvSpPr>
        <p:spPr>
          <a:xfrm>
            <a:off x="4295800" y="1373575"/>
            <a:ext cx="6839762" cy="2092881"/>
          </a:xfrm>
          <a:prstGeom prst="rect">
            <a:avLst/>
          </a:prstGeom>
          <a:noFill/>
        </p:spPr>
        <p:txBody>
          <a:bodyPr wrap="square" rtlCol="0">
            <a:spAutoFit/>
          </a:bodyPr>
          <a:lstStyle/>
          <a:p>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1</a:t>
            </a:r>
            <a:r>
              <a:rPr lang="zh-CN" altLang="en-US" sz="2800" dirty="0" smtClean="0">
                <a:latin typeface="楷体" pitchFamily="49" charset="-122"/>
                <a:ea typeface="楷体" pitchFamily="49" charset="-122"/>
              </a:rPr>
              <a:t>、</a:t>
            </a:r>
            <a:r>
              <a:rPr lang="zh-CN" altLang="en-US" sz="2800" dirty="0" smtClean="0">
                <a:solidFill>
                  <a:srgbClr val="FF0000"/>
                </a:solidFill>
                <a:latin typeface="楷体" pitchFamily="49" charset="-122"/>
                <a:ea typeface="楷体" pitchFamily="49" charset="-122"/>
              </a:rPr>
              <a:t>适当</a:t>
            </a:r>
            <a:r>
              <a:rPr lang="zh-CN" altLang="en-US" sz="2800" dirty="0">
                <a:solidFill>
                  <a:srgbClr val="FF0000"/>
                </a:solidFill>
                <a:latin typeface="楷体" pitchFamily="49" charset="-122"/>
                <a:ea typeface="楷体" pitchFamily="49" charset="-122"/>
              </a:rPr>
              <a:t>焚烧处理受到二噁英污染的材料</a:t>
            </a:r>
            <a:r>
              <a:rPr lang="zh-CN" altLang="en-US" sz="2800" dirty="0">
                <a:latin typeface="楷体" pitchFamily="49" charset="-122"/>
                <a:ea typeface="楷体" pitchFamily="49" charset="-122"/>
              </a:rPr>
              <a:t>，将其污染土壤和水的能力降至最低，同时降低农作物和动物饲料受二噁英污染的风险等级。</a:t>
            </a:r>
          </a:p>
          <a:p>
            <a:endParaRPr lang="zh-CN" altLang="en-US" dirty="0"/>
          </a:p>
        </p:txBody>
      </p:sp>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681" y="3466456"/>
            <a:ext cx="3810000" cy="2800350"/>
          </a:xfrm>
          <a:prstGeom prst="rect">
            <a:avLst/>
          </a:prstGeom>
        </p:spPr>
      </p:pic>
    </p:spTree>
    <p:extLst>
      <p:ext uri="{BB962C8B-B14F-4D97-AF65-F5344CB8AC3E}">
        <p14:creationId xmlns:p14="http://schemas.microsoft.com/office/powerpoint/2010/main" val="222209566"/>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500"/>
                                        <p:tgtEl>
                                          <p:spTgt spid="2">
                                            <p:txEl>
                                              <p:pRg st="0" end="0"/>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6768752" cy="523220"/>
          </a:xfrm>
          <a:prstGeom prst="rect">
            <a:avLst/>
          </a:prstGeom>
          <a:noFill/>
        </p:spPr>
        <p:txBody>
          <a:bodyPr wrap="square" rtlCol="0">
            <a:spAutoFit/>
          </a:bodyPr>
          <a:lstStyle/>
          <a:p>
            <a:r>
              <a:rPr lang="zh-CN" altLang="en-US" sz="2800" i="1" dirty="0">
                <a:latin typeface="+mj-ea"/>
              </a:rPr>
              <a:t>二噁</a:t>
            </a:r>
            <a:r>
              <a:rPr lang="zh-CN" altLang="en-US" sz="2800" i="1" dirty="0" smtClean="0">
                <a:latin typeface="+mj-ea"/>
              </a:rPr>
              <a:t>英的预防</a:t>
            </a:r>
            <a:endParaRPr lang="zh-CN" altLang="en-US" sz="2800" i="1" dirty="0"/>
          </a:p>
        </p:txBody>
      </p:sp>
      <p:sp>
        <p:nvSpPr>
          <p:cNvPr id="6" name="TextBox 5"/>
          <p:cNvSpPr txBox="1"/>
          <p:nvPr/>
        </p:nvSpPr>
        <p:spPr>
          <a:xfrm>
            <a:off x="695400" y="1196752"/>
            <a:ext cx="10081120" cy="2677656"/>
          </a:xfrm>
          <a:prstGeom prst="rect">
            <a:avLst/>
          </a:prstGeom>
          <a:noFill/>
        </p:spPr>
        <p:txBody>
          <a:bodyPr wrap="square" rtlCol="0">
            <a:spAutoFit/>
          </a:bodyPr>
          <a:lstStyle/>
          <a:p>
            <a:r>
              <a:rPr lang="en-US" altLang="zh-CN" sz="2800" dirty="0" smtClean="0">
                <a:latin typeface="楷体" pitchFamily="49" charset="-122"/>
                <a:ea typeface="楷体" pitchFamily="49" charset="-122"/>
              </a:rPr>
              <a:t>   3</a:t>
            </a:r>
            <a:r>
              <a:rPr lang="zh-CN" altLang="en-US" sz="2800" dirty="0" smtClean="0">
                <a:latin typeface="楷体" pitchFamily="49" charset="-122"/>
                <a:ea typeface="楷体" pitchFamily="49" charset="-122"/>
              </a:rPr>
              <a:t>、</a:t>
            </a:r>
            <a:r>
              <a:rPr lang="zh-CN" altLang="en-US" sz="2800" dirty="0" smtClean="0">
                <a:solidFill>
                  <a:srgbClr val="FF0000"/>
                </a:solidFill>
                <a:latin typeface="楷体" pitchFamily="49" charset="-122"/>
                <a:ea typeface="楷体" pitchFamily="49" charset="-122"/>
              </a:rPr>
              <a:t>建立</a:t>
            </a:r>
            <a:r>
              <a:rPr lang="zh-CN" altLang="en-US" sz="2800" dirty="0">
                <a:solidFill>
                  <a:srgbClr val="FF0000"/>
                </a:solidFill>
                <a:latin typeface="楷体" pitchFamily="49" charset="-122"/>
                <a:ea typeface="楷体" pitchFamily="49" charset="-122"/>
              </a:rPr>
              <a:t>、健全和完善现有饲料监督机构</a:t>
            </a:r>
            <a:r>
              <a:rPr lang="zh-CN" altLang="en-US" sz="2800" dirty="0">
                <a:latin typeface="楷体" pitchFamily="49" charset="-122"/>
                <a:ea typeface="楷体" pitchFamily="49" charset="-122"/>
              </a:rPr>
              <a:t>，定期对国内及进出口饲料，尤其是饲用动物骨粉和动物下脚料制成的蛋白类饲料的管理和监测，一旦发现被二噁英污染或可能污染的饲料应当立即销毁或封存。应当加强对畜牧养殖场和肉、禽、蛋等加工品的监测和管理，务需防止二噁英对饲料仓库、运输车皮及包装材料等的污染</a:t>
            </a:r>
            <a:r>
              <a:rPr lang="zh-CN" altLang="en-US" sz="2800" dirty="0" smtClean="0">
                <a:latin typeface="楷体" pitchFamily="49" charset="-122"/>
                <a:ea typeface="楷体" pitchFamily="49" charset="-122"/>
              </a:rPr>
              <a:t>。</a:t>
            </a:r>
            <a:endParaRPr lang="en-US" altLang="zh-CN" sz="2800" dirty="0">
              <a:latin typeface="楷体" pitchFamily="49" charset="-122"/>
              <a:ea typeface="楷体" pitchFamily="49" charset="-122"/>
            </a:endParaRPr>
          </a:p>
        </p:txBody>
      </p:sp>
      <p:sp>
        <p:nvSpPr>
          <p:cNvPr id="7" name="TextBox 6"/>
          <p:cNvSpPr txBox="1"/>
          <p:nvPr/>
        </p:nvSpPr>
        <p:spPr>
          <a:xfrm>
            <a:off x="695400" y="3904786"/>
            <a:ext cx="5328592" cy="2677656"/>
          </a:xfrm>
          <a:prstGeom prst="rect">
            <a:avLst/>
          </a:prstGeom>
          <a:noFill/>
        </p:spPr>
        <p:txBody>
          <a:bodyPr wrap="square" rtlCol="0">
            <a:spAutoFit/>
          </a:bodyPr>
          <a:lstStyle/>
          <a:p>
            <a:r>
              <a:rPr lang="en-US" altLang="zh-CN" sz="2800" dirty="0">
                <a:latin typeface="楷体" pitchFamily="49" charset="-122"/>
                <a:ea typeface="楷体" pitchFamily="49" charset="-122"/>
              </a:rPr>
              <a:t>4</a:t>
            </a:r>
            <a:r>
              <a:rPr lang="zh-CN" altLang="en-US" sz="2800" dirty="0">
                <a:latin typeface="楷体" pitchFamily="49" charset="-122"/>
                <a:ea typeface="楷体" pitchFamily="49" charset="-122"/>
              </a:rPr>
              <a:t>、</a:t>
            </a:r>
            <a:r>
              <a:rPr lang="zh-CN" altLang="en-US" sz="2800" dirty="0">
                <a:solidFill>
                  <a:srgbClr val="FF0000"/>
                </a:solidFill>
                <a:latin typeface="楷体" pitchFamily="49" charset="-122"/>
                <a:ea typeface="楷体" pitchFamily="49" charset="-122"/>
              </a:rPr>
              <a:t>加强对二噁英及其类似物的危险性评估和危险性管理方面的研究</a:t>
            </a:r>
            <a:r>
              <a:rPr lang="zh-CN" altLang="en-US" sz="2800" dirty="0">
                <a:latin typeface="楷体" pitchFamily="49" charset="-122"/>
                <a:ea typeface="楷体" pitchFamily="49" charset="-122"/>
              </a:rPr>
              <a:t>。</a:t>
            </a:r>
            <a:r>
              <a:rPr lang="zh-CN" altLang="en-US" sz="2800" dirty="0">
                <a:solidFill>
                  <a:srgbClr val="FF0000"/>
                </a:solidFill>
                <a:latin typeface="楷体" pitchFamily="49" charset="-122"/>
                <a:ea typeface="楷体" pitchFamily="49" charset="-122"/>
              </a:rPr>
              <a:t>加强对预防二噁英污染方面的知识宣传</a:t>
            </a:r>
            <a:r>
              <a:rPr lang="zh-CN" altLang="en-US" sz="2800" dirty="0">
                <a:latin typeface="楷体" pitchFamily="49" charset="-122"/>
                <a:ea typeface="楷体" pitchFamily="49" charset="-122"/>
              </a:rPr>
              <a:t>，以及提高对二噁英污染中毒的自我保护意识。</a:t>
            </a:r>
            <a:br>
              <a:rPr lang="zh-CN" altLang="en-US" sz="2800" dirty="0">
                <a:latin typeface="楷体" pitchFamily="49" charset="-122"/>
                <a:ea typeface="楷体" pitchFamily="49" charset="-122"/>
              </a:rPr>
            </a:br>
            <a:endParaRPr lang="zh-CN" altLang="en-US" sz="2800" dirty="0"/>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2145" y="3538477"/>
            <a:ext cx="4524375" cy="2770844"/>
          </a:xfrm>
          <a:prstGeom prst="rect">
            <a:avLst/>
          </a:prstGeom>
        </p:spPr>
      </p:pic>
    </p:spTree>
    <p:extLst>
      <p:ext uri="{BB962C8B-B14F-4D97-AF65-F5344CB8AC3E}">
        <p14:creationId xmlns:p14="http://schemas.microsoft.com/office/powerpoint/2010/main" val="3874642823"/>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0" presetClass="entr" presetSubtype="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59696" y="2564904"/>
            <a:ext cx="10801200" cy="1107996"/>
          </a:xfrm>
          <a:prstGeom prst="rect">
            <a:avLst/>
          </a:prstGeom>
          <a:noFill/>
        </p:spPr>
        <p:txBody>
          <a:bodyPr wrap="square" rtlCol="0">
            <a:spAutoFit/>
          </a:bodyPr>
          <a:lstStyle/>
          <a:p>
            <a:r>
              <a:rPr lang="zh-CN" altLang="en-US" sz="3000" dirty="0">
                <a:latin typeface="华文新魏" pitchFamily="2" charset="-122"/>
                <a:ea typeface="华文新魏" pitchFamily="2" charset="-122"/>
              </a:rPr>
              <a:t/>
            </a:r>
            <a:br>
              <a:rPr lang="zh-CN" altLang="en-US" sz="3000" dirty="0">
                <a:latin typeface="华文新魏" pitchFamily="2" charset="-122"/>
                <a:ea typeface="华文新魏" pitchFamily="2" charset="-122"/>
              </a:rPr>
            </a:br>
            <a:r>
              <a:rPr lang="zh-CN" altLang="en-US" dirty="0">
                <a:latin typeface="华文新魏" pitchFamily="2" charset="-122"/>
                <a:ea typeface="华文新魏" pitchFamily="2" charset="-122"/>
              </a:rPr>
              <a:t>     </a:t>
            </a:r>
          </a:p>
          <a:p>
            <a:endParaRPr lang="zh-CN" altLang="en-US" dirty="0"/>
          </a:p>
        </p:txBody>
      </p:sp>
      <p:sp>
        <p:nvSpPr>
          <p:cNvPr id="4" name="矩形 3"/>
          <p:cNvSpPr/>
          <p:nvPr/>
        </p:nvSpPr>
        <p:spPr>
          <a:xfrm>
            <a:off x="3143368" y="2580393"/>
            <a:ext cx="5128328" cy="1569660"/>
          </a:xfrm>
          <a:prstGeom prst="rect">
            <a:avLst/>
          </a:prstGeom>
          <a:noFill/>
        </p:spPr>
        <p:txBody>
          <a:bodyPr wrap="none" lIns="91440" tIns="45720" rIns="91440" bIns="45720">
            <a:spAutoFit/>
          </a:bodyPr>
          <a:lstStyle/>
          <a:p>
            <a:pPr algn="ctr"/>
            <a:r>
              <a:rPr lang="zh-CN" altLang="en-US" sz="9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楷体" pitchFamily="49" charset="-122"/>
                <a:ea typeface="楷体" pitchFamily="49" charset="-122"/>
              </a:rPr>
              <a:t>谢谢收看</a:t>
            </a:r>
            <a:endParaRPr lang="zh-CN" altLang="en-US" sz="9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760790985"/>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0016" y="343380"/>
            <a:ext cx="3521768" cy="646331"/>
          </a:xfrm>
          <a:prstGeom prst="rect">
            <a:avLst/>
          </a:prstGeom>
          <a:noFill/>
        </p:spPr>
        <p:txBody>
          <a:bodyPr wrap="square" rtlCol="0">
            <a:spAutoFit/>
          </a:bodyPr>
          <a:lstStyle/>
          <a:p>
            <a:pPr algn="ctr"/>
            <a:r>
              <a:rPr lang="en-US" altLang="zh-CN" sz="3600" b="1" dirty="0" smtClean="0">
                <a:ln w="10541" cmpd="sng">
                  <a:solidFill>
                    <a:srgbClr val="7D7D7D">
                      <a:tint val="100000"/>
                      <a:shade val="100000"/>
                      <a:satMod val="110000"/>
                    </a:srgbClr>
                  </a:solidFill>
                  <a:prstDash val="solid"/>
                </a:ln>
                <a:solidFill>
                  <a:schemeClr val="accent1"/>
                </a:solidFill>
                <a:latin typeface="+mn-ea"/>
              </a:rPr>
              <a:t>【</a:t>
            </a:r>
            <a:r>
              <a:rPr lang="zh-CN" altLang="en-US" sz="3600" b="1" dirty="0" smtClean="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7" name="燕尾形箭头 6"/>
          <p:cNvSpPr/>
          <p:nvPr/>
        </p:nvSpPr>
        <p:spPr>
          <a:xfrm>
            <a:off x="4154524" y="545457"/>
            <a:ext cx="936104" cy="24217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5433773" y="404934"/>
            <a:ext cx="2232248" cy="523220"/>
          </a:xfrm>
          <a:prstGeom prst="rect">
            <a:avLst/>
          </a:prstGeom>
          <a:noFill/>
        </p:spPr>
        <p:txBody>
          <a:bodyPr wrap="square" rtlCol="0">
            <a:spAutoFit/>
          </a:bodyPr>
          <a:lstStyle/>
          <a:p>
            <a:r>
              <a:rPr lang="zh-CN" altLang="en-US" sz="2800" i="1" dirty="0" smtClean="0">
                <a:latin typeface="+mn-ea"/>
              </a:rPr>
              <a:t>概要介绍</a:t>
            </a:r>
            <a:endParaRPr lang="zh-CN" altLang="en-US" sz="2800" i="1" dirty="0">
              <a:latin typeface="+mn-ea"/>
            </a:endParaRPr>
          </a:p>
        </p:txBody>
      </p:sp>
      <p:sp>
        <p:nvSpPr>
          <p:cNvPr id="12" name="TextBox 11"/>
          <p:cNvSpPr txBox="1"/>
          <p:nvPr/>
        </p:nvSpPr>
        <p:spPr>
          <a:xfrm>
            <a:off x="839416" y="1268760"/>
            <a:ext cx="9217024" cy="369332"/>
          </a:xfrm>
          <a:prstGeom prst="rect">
            <a:avLst/>
          </a:prstGeom>
          <a:noFill/>
        </p:spPr>
        <p:txBody>
          <a:bodyPr wrap="square" rtlCol="0">
            <a:spAutoFit/>
          </a:bodyPr>
          <a:lstStyle/>
          <a:p>
            <a:r>
              <a:rPr lang="en-US" altLang="zh-CN" b="1" dirty="0" smtClean="0">
                <a:ln w="10541" cmpd="sng">
                  <a:solidFill>
                    <a:srgbClr val="7D7D7D">
                      <a:tint val="100000"/>
                      <a:shade val="100000"/>
                      <a:satMod val="110000"/>
                    </a:srgbClr>
                  </a:solidFill>
                  <a:prstDash val="solid"/>
                </a:ln>
                <a:solidFill>
                  <a:schemeClr val="accent1"/>
                </a:solidFill>
                <a:latin typeface="楷体" pitchFamily="49" charset="-122"/>
                <a:ea typeface="楷体" pitchFamily="49" charset="-122"/>
              </a:rPr>
              <a:t>      </a:t>
            </a:r>
            <a:endParaRPr lang="en-US" altLang="zh-CN" b="1" dirty="0">
              <a:ln w="10541" cmpd="sng">
                <a:solidFill>
                  <a:srgbClr val="7D7D7D">
                    <a:tint val="100000"/>
                    <a:shade val="100000"/>
                    <a:satMod val="110000"/>
                  </a:srgbClr>
                </a:solidFill>
                <a:prstDash val="solid"/>
              </a:ln>
              <a:solidFill>
                <a:schemeClr val="accent1"/>
              </a:solidFill>
              <a:latin typeface="+mn-ea"/>
            </a:endParaRPr>
          </a:p>
        </p:txBody>
      </p:sp>
      <p:sp>
        <p:nvSpPr>
          <p:cNvPr id="2" name="TextBox 1"/>
          <p:cNvSpPr txBox="1"/>
          <p:nvPr/>
        </p:nvSpPr>
        <p:spPr>
          <a:xfrm>
            <a:off x="549388" y="995855"/>
            <a:ext cx="11089232" cy="4216539"/>
          </a:xfrm>
          <a:prstGeom prst="rect">
            <a:avLst/>
          </a:prstGeom>
          <a:noFill/>
        </p:spPr>
        <p:txBody>
          <a:bodyPr wrap="square" rtlCol="0">
            <a:spAutoFit/>
          </a:bodyPr>
          <a:lstStyle/>
          <a:p>
            <a:r>
              <a:rPr lang="zh-CN" altLang="en-US" sz="2800" dirty="0" smtClean="0">
                <a:latin typeface="楷体" pitchFamily="49" charset="-122"/>
                <a:ea typeface="楷体" pitchFamily="49" charset="-122"/>
              </a:rPr>
              <a:t>通俗的来说：</a:t>
            </a:r>
            <a:endParaRPr lang="en-US" altLang="zh-CN" sz="2800" dirty="0" smtClean="0">
              <a:latin typeface="楷体" pitchFamily="49" charset="-122"/>
              <a:ea typeface="楷体" pitchFamily="49" charset="-122"/>
            </a:endParaRPr>
          </a:p>
          <a:p>
            <a:r>
              <a:rPr lang="en-US" altLang="zh-CN" sz="3600" dirty="0" smtClean="0">
                <a:latin typeface="3ds Light"/>
                <a:ea typeface="楷体" pitchFamily="49" charset="-122"/>
              </a:rPr>
              <a:t>• </a:t>
            </a:r>
            <a:r>
              <a:rPr lang="zh-CN" altLang="en-US" sz="2400" dirty="0" smtClean="0">
                <a:solidFill>
                  <a:srgbClr val="FF0000"/>
                </a:solidFill>
                <a:latin typeface="楷体" pitchFamily="49" charset="-122"/>
                <a:ea typeface="楷体" pitchFamily="49" charset="-122"/>
              </a:rPr>
              <a:t>二</a:t>
            </a:r>
            <a:r>
              <a:rPr lang="zh-CN" altLang="en-US" sz="2400" dirty="0">
                <a:solidFill>
                  <a:srgbClr val="FF0000"/>
                </a:solidFill>
                <a:latin typeface="楷体" pitchFamily="49" charset="-122"/>
                <a:ea typeface="楷体" pitchFamily="49" charset="-122"/>
              </a:rPr>
              <a:t>恶英</a:t>
            </a:r>
            <a:r>
              <a:rPr lang="zh-CN" altLang="en-US" sz="2400" dirty="0">
                <a:latin typeface="楷体" pitchFamily="49" charset="-122"/>
                <a:ea typeface="楷体" pitchFamily="49" charset="-122"/>
              </a:rPr>
              <a:t>实际上是</a:t>
            </a:r>
            <a:r>
              <a:rPr lang="zh-CN" altLang="en-US" sz="2400" dirty="0">
                <a:solidFill>
                  <a:srgbClr val="FF0000"/>
                </a:solidFill>
                <a:latin typeface="楷体" pitchFamily="49" charset="-122"/>
                <a:ea typeface="楷体" pitchFamily="49" charset="-122"/>
              </a:rPr>
              <a:t>二恶英</a:t>
            </a:r>
            <a:r>
              <a:rPr lang="zh-CN" altLang="en-US" sz="2400" dirty="0" smtClean="0">
                <a:solidFill>
                  <a:srgbClr val="FF0000"/>
                </a:solidFill>
                <a:latin typeface="楷体" pitchFamily="49" charset="-122"/>
                <a:ea typeface="楷体" pitchFamily="49" charset="-122"/>
              </a:rPr>
              <a:t>类</a:t>
            </a:r>
            <a:r>
              <a:rPr lang="zh-CN" altLang="en-US" sz="2400" dirty="0" smtClean="0">
                <a:latin typeface="楷体" pitchFamily="49" charset="-122"/>
                <a:ea typeface="楷体" pitchFamily="49" charset="-122"/>
              </a:rPr>
              <a:t>一</a:t>
            </a:r>
            <a:r>
              <a:rPr lang="zh-CN" altLang="en-US" sz="2400" dirty="0">
                <a:latin typeface="楷体" pitchFamily="49" charset="-122"/>
                <a:ea typeface="楷体" pitchFamily="49" charset="-122"/>
              </a:rPr>
              <a:t>个简称，它指的并</a:t>
            </a:r>
            <a:r>
              <a:rPr lang="zh-CN" altLang="en-US" sz="2400" dirty="0">
                <a:solidFill>
                  <a:srgbClr val="FF0000"/>
                </a:solidFill>
                <a:latin typeface="楷体" pitchFamily="49" charset="-122"/>
                <a:ea typeface="楷体" pitchFamily="49" charset="-122"/>
              </a:rPr>
              <a:t>不是一种单一物质</a:t>
            </a:r>
            <a:r>
              <a:rPr lang="zh-CN" altLang="en-US" sz="2400" dirty="0">
                <a:latin typeface="楷体" pitchFamily="49" charset="-122"/>
                <a:ea typeface="楷体" pitchFamily="49" charset="-122"/>
              </a:rPr>
              <a:t>，而是</a:t>
            </a:r>
            <a:r>
              <a:rPr lang="zh-CN" altLang="en-US" sz="2400" dirty="0">
                <a:solidFill>
                  <a:srgbClr val="FF0000"/>
                </a:solidFill>
                <a:latin typeface="楷体" pitchFamily="49" charset="-122"/>
                <a:ea typeface="楷体" pitchFamily="49" charset="-122"/>
              </a:rPr>
              <a:t>结构和性质都很相似</a:t>
            </a:r>
            <a:r>
              <a:rPr lang="zh-CN" altLang="en-US" sz="2400" dirty="0">
                <a:latin typeface="楷体" pitchFamily="49" charset="-122"/>
                <a:ea typeface="楷体" pitchFamily="49" charset="-122"/>
              </a:rPr>
              <a:t>的包含众多</a:t>
            </a:r>
            <a:r>
              <a:rPr lang="zh-CN" altLang="en-US" sz="2400" dirty="0">
                <a:solidFill>
                  <a:srgbClr val="FF0000"/>
                </a:solidFill>
                <a:latin typeface="楷体" pitchFamily="49" charset="-122"/>
                <a:ea typeface="楷体" pitchFamily="49" charset="-122"/>
              </a:rPr>
              <a:t>同类物或异构体</a:t>
            </a:r>
            <a:r>
              <a:rPr lang="zh-CN" altLang="en-US" sz="2400" dirty="0">
                <a:latin typeface="楷体" pitchFamily="49" charset="-122"/>
                <a:ea typeface="楷体" pitchFamily="49" charset="-122"/>
              </a:rPr>
              <a:t>的两大</a:t>
            </a:r>
            <a:r>
              <a:rPr lang="zh-CN" altLang="en-US" sz="2400" dirty="0" smtClean="0">
                <a:latin typeface="楷体" pitchFamily="49" charset="-122"/>
                <a:ea typeface="楷体" pitchFamily="49" charset="-122"/>
              </a:rPr>
              <a:t>类</a:t>
            </a:r>
            <a:r>
              <a:rPr lang="zh-CN" altLang="en-US" sz="2400" dirty="0" smtClean="0">
                <a:solidFill>
                  <a:srgbClr val="FF0000"/>
                </a:solidFill>
                <a:latin typeface="楷体" pitchFamily="49" charset="-122"/>
                <a:ea typeface="楷体" pitchFamily="49" charset="-122"/>
              </a:rPr>
              <a:t>有机化合物</a:t>
            </a:r>
            <a:endParaRPr lang="en-US" altLang="zh-CN" sz="2400" dirty="0" smtClean="0">
              <a:solidFill>
                <a:srgbClr val="FF0000"/>
              </a:solidFill>
              <a:latin typeface="楷体" pitchFamily="49" charset="-122"/>
              <a:ea typeface="楷体" pitchFamily="49" charset="-122"/>
            </a:endParaRPr>
          </a:p>
          <a:p>
            <a:r>
              <a:rPr lang="en-US" altLang="zh-CN" sz="3600" dirty="0">
                <a:latin typeface="3ds Light"/>
                <a:ea typeface="楷体" pitchFamily="49" charset="-122"/>
              </a:rPr>
              <a:t>• </a:t>
            </a:r>
            <a:r>
              <a:rPr lang="zh-CN" altLang="en-US" sz="2400" dirty="0">
                <a:latin typeface="楷体" pitchFamily="49" charset="-122"/>
                <a:ea typeface="楷体" pitchFamily="49" charset="-122"/>
              </a:rPr>
              <a:t>广义的“二噁英”一词泛指含有</a:t>
            </a:r>
            <a:r>
              <a:rPr lang="en-US" altLang="zh-CN" sz="2400" dirty="0">
                <a:solidFill>
                  <a:srgbClr val="FF0000"/>
                </a:solidFill>
                <a:latin typeface="楷体" pitchFamily="49" charset="-122"/>
                <a:ea typeface="楷体" pitchFamily="49" charset="-122"/>
              </a:rPr>
              <a:t>1,4-</a:t>
            </a:r>
            <a:r>
              <a:rPr lang="zh-CN" altLang="en-US" sz="2400" dirty="0">
                <a:solidFill>
                  <a:srgbClr val="FF0000"/>
                </a:solidFill>
                <a:latin typeface="楷体" pitchFamily="49" charset="-122"/>
                <a:ea typeface="楷体" pitchFamily="49" charset="-122"/>
              </a:rPr>
              <a:t>二氧杂环己二烯</a:t>
            </a:r>
            <a:r>
              <a:rPr lang="zh-CN" altLang="en-US" sz="2400" dirty="0">
                <a:latin typeface="楷体" pitchFamily="49" charset="-122"/>
                <a:ea typeface="楷体" pitchFamily="49" charset="-122"/>
              </a:rPr>
              <a:t>结构的</a:t>
            </a:r>
            <a:r>
              <a:rPr lang="zh-CN" altLang="en-US" sz="2400" dirty="0">
                <a:solidFill>
                  <a:srgbClr val="FF0000"/>
                </a:solidFill>
                <a:latin typeface="楷体" pitchFamily="49" charset="-122"/>
                <a:ea typeface="楷体" pitchFamily="49" charset="-122"/>
              </a:rPr>
              <a:t>衍生</a:t>
            </a:r>
            <a:r>
              <a:rPr lang="zh-CN" altLang="en-US" sz="2400" dirty="0" smtClean="0">
                <a:solidFill>
                  <a:srgbClr val="FF0000"/>
                </a:solidFill>
                <a:latin typeface="楷体" pitchFamily="49" charset="-122"/>
                <a:ea typeface="楷体" pitchFamily="49" charset="-122"/>
              </a:rPr>
              <a:t>化合物</a:t>
            </a:r>
            <a:endParaRPr lang="en-US" altLang="zh-CN" sz="2400" dirty="0" smtClean="0">
              <a:solidFill>
                <a:srgbClr val="FF0000"/>
              </a:solidFill>
              <a:latin typeface="楷体" pitchFamily="49" charset="-122"/>
              <a:ea typeface="楷体" pitchFamily="49" charset="-122"/>
            </a:endParaRPr>
          </a:p>
          <a:p>
            <a:r>
              <a:rPr lang="en-US" altLang="zh-CN" sz="3600" dirty="0">
                <a:latin typeface="3ds Light"/>
                <a:ea typeface="楷体" pitchFamily="49" charset="-122"/>
              </a:rPr>
              <a:t>•</a:t>
            </a:r>
            <a:r>
              <a:rPr lang="en-US" altLang="zh-CN" sz="2400" dirty="0">
                <a:latin typeface="3ds Light"/>
                <a:ea typeface="楷体" pitchFamily="49" charset="-122"/>
              </a:rPr>
              <a:t> </a:t>
            </a:r>
            <a:r>
              <a:rPr lang="zh-CN" altLang="en-US" sz="2400" dirty="0">
                <a:latin typeface="楷体" pitchFamily="49" charset="-122"/>
                <a:ea typeface="楷体" pitchFamily="49" charset="-122"/>
              </a:rPr>
              <a:t>二噁英包括</a:t>
            </a:r>
            <a:r>
              <a:rPr lang="en-US" altLang="zh-CN" sz="2400" dirty="0">
                <a:latin typeface="楷体" pitchFamily="49" charset="-122"/>
                <a:ea typeface="楷体" pitchFamily="49" charset="-122"/>
              </a:rPr>
              <a:t>210</a:t>
            </a:r>
            <a:r>
              <a:rPr lang="zh-CN" altLang="en-US" sz="2400" dirty="0">
                <a:latin typeface="楷体" pitchFamily="49" charset="-122"/>
                <a:ea typeface="楷体" pitchFamily="49" charset="-122"/>
              </a:rPr>
              <a:t>种</a:t>
            </a:r>
            <a:r>
              <a:rPr lang="zh-CN" altLang="en-US" sz="2400" dirty="0">
                <a:solidFill>
                  <a:srgbClr val="FF0000"/>
                </a:solidFill>
                <a:latin typeface="楷体" pitchFamily="49" charset="-122"/>
                <a:ea typeface="楷体" pitchFamily="49" charset="-122"/>
              </a:rPr>
              <a:t>化合物</a:t>
            </a:r>
            <a:r>
              <a:rPr lang="zh-CN" altLang="en-US" sz="2400" dirty="0">
                <a:latin typeface="楷体" pitchFamily="49" charset="-122"/>
                <a:ea typeface="楷体" pitchFamily="49" charset="-122"/>
              </a:rPr>
              <a:t>，无色无味的</a:t>
            </a:r>
            <a:r>
              <a:rPr lang="zh-CN" altLang="en-US" sz="2400" dirty="0">
                <a:solidFill>
                  <a:srgbClr val="FF0000"/>
                </a:solidFill>
                <a:latin typeface="楷体" pitchFamily="49" charset="-122"/>
                <a:ea typeface="楷体" pitchFamily="49" charset="-122"/>
              </a:rPr>
              <a:t>脂溶性</a:t>
            </a:r>
            <a:r>
              <a:rPr lang="zh-CN" altLang="en-US" sz="2400" dirty="0" smtClean="0">
                <a:latin typeface="楷体" pitchFamily="49" charset="-122"/>
                <a:ea typeface="楷体" pitchFamily="49" charset="-122"/>
              </a:rPr>
              <a:t>物质</a:t>
            </a:r>
            <a:endParaRPr lang="en-US" altLang="zh-CN" sz="2400" dirty="0" smtClean="0">
              <a:solidFill>
                <a:srgbClr val="FF0000"/>
              </a:solidFill>
              <a:latin typeface="楷体" pitchFamily="49" charset="-122"/>
              <a:ea typeface="楷体" pitchFamily="49" charset="-122"/>
            </a:endParaRPr>
          </a:p>
          <a:p>
            <a:r>
              <a:rPr lang="en-US" altLang="zh-CN" sz="3600" dirty="0">
                <a:latin typeface="3ds Light"/>
                <a:ea typeface="楷体" pitchFamily="49" charset="-122"/>
              </a:rPr>
              <a:t>• </a:t>
            </a:r>
            <a:r>
              <a:rPr lang="zh-CN" altLang="en-US" sz="2400" dirty="0">
                <a:latin typeface="楷体" pitchFamily="49" charset="-122"/>
                <a:ea typeface="楷体" pitchFamily="49" charset="-122"/>
              </a:rPr>
              <a:t>一个单环</a:t>
            </a:r>
            <a:r>
              <a:rPr lang="zh-CN" altLang="en-US" sz="2400" dirty="0" smtClean="0">
                <a:solidFill>
                  <a:srgbClr val="FF0000"/>
                </a:solidFill>
                <a:latin typeface="楷体" pitchFamily="49" charset="-122"/>
                <a:ea typeface="楷体" pitchFamily="49" charset="-122"/>
              </a:rPr>
              <a:t>有机化合物</a:t>
            </a:r>
            <a:endParaRPr lang="en-US" altLang="zh-CN" sz="2400" dirty="0" smtClean="0">
              <a:solidFill>
                <a:srgbClr val="FF0000"/>
              </a:solidFill>
              <a:latin typeface="楷体" pitchFamily="49" charset="-122"/>
              <a:ea typeface="楷体" pitchFamily="49" charset="-122"/>
            </a:endParaRPr>
          </a:p>
          <a:p>
            <a:r>
              <a:rPr lang="en-US" altLang="zh-CN" sz="3600" dirty="0">
                <a:latin typeface="3ds Light"/>
                <a:ea typeface="楷体" pitchFamily="49" charset="-122"/>
              </a:rPr>
              <a:t>• </a:t>
            </a:r>
            <a:r>
              <a:rPr lang="zh-CN" altLang="en-US" sz="2400" dirty="0">
                <a:latin typeface="楷体" pitchFamily="49" charset="-122"/>
                <a:ea typeface="楷体" pitchFamily="49" charset="-122"/>
              </a:rPr>
              <a:t>国际癌症研究中心已将其列为人类</a:t>
            </a:r>
            <a:r>
              <a:rPr lang="zh-CN" altLang="en-US" sz="3600" dirty="0">
                <a:latin typeface="楷体" pitchFamily="49" charset="-122"/>
                <a:ea typeface="楷体" pitchFamily="49" charset="-122"/>
              </a:rPr>
              <a:t>一级</a:t>
            </a:r>
            <a:r>
              <a:rPr lang="zh-CN" altLang="en-US" sz="3600" dirty="0">
                <a:solidFill>
                  <a:srgbClr val="FF0000"/>
                </a:solidFill>
                <a:latin typeface="楷体" pitchFamily="49" charset="-122"/>
                <a:ea typeface="楷体" pitchFamily="49" charset="-122"/>
              </a:rPr>
              <a:t>致癌物 </a:t>
            </a:r>
            <a:endParaRPr lang="en-US" altLang="zh-CN" sz="3600" dirty="0">
              <a:solidFill>
                <a:srgbClr val="FF0000"/>
              </a:solidFill>
              <a:latin typeface="楷体" pitchFamily="49" charset="-122"/>
              <a:ea typeface="楷体" pitchFamily="49" charset="-122"/>
            </a:endParaRPr>
          </a:p>
          <a:p>
            <a:r>
              <a:rPr lang="en-US" altLang="zh-CN" sz="3600" dirty="0" smtClean="0">
                <a:latin typeface="3ds Light"/>
                <a:ea typeface="楷体" pitchFamily="49" charset="-122"/>
              </a:rPr>
              <a:t>• </a:t>
            </a:r>
            <a:r>
              <a:rPr lang="zh-CN" altLang="en-US" sz="2400" dirty="0" smtClean="0">
                <a:latin typeface="楷体" pitchFamily="49" charset="-122"/>
                <a:ea typeface="楷体" pitchFamily="49" charset="-122"/>
              </a:rPr>
              <a:t>在</a:t>
            </a:r>
            <a:r>
              <a:rPr lang="zh-CN" altLang="en-US" sz="2400" dirty="0">
                <a:latin typeface="楷体" pitchFamily="49" charset="-122"/>
                <a:ea typeface="楷体" pitchFamily="49" charset="-122"/>
              </a:rPr>
              <a:t>工业上没有用处</a:t>
            </a:r>
            <a:r>
              <a:rPr lang="zh-CN" altLang="en-US" sz="2400" dirty="0" smtClean="0">
                <a:latin typeface="楷体" pitchFamily="49" charset="-122"/>
                <a:ea typeface="楷体" pitchFamily="49" charset="-122"/>
              </a:rPr>
              <a:t>的</a:t>
            </a:r>
            <a:r>
              <a:rPr lang="zh-CN" altLang="en-US" sz="2400" dirty="0" smtClean="0">
                <a:solidFill>
                  <a:srgbClr val="FF0000"/>
                </a:solidFill>
                <a:latin typeface="楷体" pitchFamily="49" charset="-122"/>
                <a:ea typeface="楷体" pitchFamily="49" charset="-122"/>
              </a:rPr>
              <a:t>副产物</a:t>
            </a:r>
            <a:endParaRPr lang="en-US" altLang="zh-CN" sz="2400" dirty="0">
              <a:solidFill>
                <a:srgbClr val="FF0000"/>
              </a:solidFill>
              <a:latin typeface="楷体" pitchFamily="49" charset="-122"/>
              <a:ea typeface="楷体" pitchFamily="49" charset="-122"/>
            </a:endParaRP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7487" y="3144386"/>
            <a:ext cx="2921133" cy="3369249"/>
          </a:xfrm>
          <a:prstGeom prst="rect">
            <a:avLst/>
          </a:prstGeom>
        </p:spPr>
      </p:pic>
    </p:spTree>
    <p:extLst>
      <p:ext uri="{BB962C8B-B14F-4D97-AF65-F5344CB8AC3E}">
        <p14:creationId xmlns:p14="http://schemas.microsoft.com/office/powerpoint/2010/main" val="292661624"/>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0016" y="343380"/>
            <a:ext cx="3521768" cy="646331"/>
          </a:xfrm>
          <a:prstGeom prst="rect">
            <a:avLst/>
          </a:prstGeom>
          <a:noFill/>
        </p:spPr>
        <p:txBody>
          <a:bodyPr wrap="square" rtlCol="0">
            <a:spAutoFit/>
          </a:bodyPr>
          <a:lstStyle/>
          <a:p>
            <a:pPr algn="ctr"/>
            <a:r>
              <a:rPr lang="en-US" altLang="zh-CN" sz="3600" b="1" dirty="0" smtClean="0">
                <a:ln w="10541" cmpd="sng">
                  <a:solidFill>
                    <a:srgbClr val="7D7D7D">
                      <a:tint val="100000"/>
                      <a:shade val="100000"/>
                      <a:satMod val="110000"/>
                    </a:srgbClr>
                  </a:solidFill>
                  <a:prstDash val="solid"/>
                </a:ln>
                <a:solidFill>
                  <a:schemeClr val="accent1"/>
                </a:solidFill>
                <a:latin typeface="+mn-ea"/>
              </a:rPr>
              <a:t>【</a:t>
            </a:r>
            <a:r>
              <a:rPr lang="zh-CN" altLang="en-US" sz="3600" b="1" dirty="0" smtClean="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7" name="燕尾形箭头 6"/>
          <p:cNvSpPr/>
          <p:nvPr/>
        </p:nvSpPr>
        <p:spPr>
          <a:xfrm>
            <a:off x="4154524" y="545457"/>
            <a:ext cx="936104" cy="24217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5447928" y="358350"/>
            <a:ext cx="2232248" cy="523220"/>
          </a:xfrm>
          <a:prstGeom prst="rect">
            <a:avLst/>
          </a:prstGeom>
          <a:noFill/>
        </p:spPr>
        <p:txBody>
          <a:bodyPr wrap="square" rtlCol="0">
            <a:spAutoFit/>
          </a:bodyPr>
          <a:lstStyle/>
          <a:p>
            <a:r>
              <a:rPr lang="zh-CN" altLang="en-US" sz="2800" i="1" dirty="0" smtClean="0">
                <a:latin typeface="+mn-ea"/>
              </a:rPr>
              <a:t>分子结构</a:t>
            </a:r>
            <a:endParaRPr lang="zh-CN" altLang="en-US" sz="2800" i="1" dirty="0">
              <a:latin typeface="+mn-ea"/>
            </a:endParaRPr>
          </a:p>
        </p:txBody>
      </p:sp>
      <p:sp>
        <p:nvSpPr>
          <p:cNvPr id="12" name="TextBox 11"/>
          <p:cNvSpPr txBox="1"/>
          <p:nvPr/>
        </p:nvSpPr>
        <p:spPr>
          <a:xfrm>
            <a:off x="831704" y="1268760"/>
            <a:ext cx="9217024" cy="1231106"/>
          </a:xfrm>
          <a:prstGeom prst="rect">
            <a:avLst/>
          </a:prstGeom>
          <a:noFill/>
        </p:spPr>
        <p:txBody>
          <a:bodyPr wrap="square" rtlCol="0">
            <a:spAutoFit/>
          </a:bodyPr>
          <a:lstStyle/>
          <a:p>
            <a:r>
              <a:rPr lang="zh-CN" altLang="en-US" sz="2800" dirty="0" smtClean="0">
                <a:latin typeface="楷体" pitchFamily="49" charset="-122"/>
                <a:ea typeface="楷体" pitchFamily="49" charset="-122"/>
              </a:rPr>
              <a:t>    二噁英是</a:t>
            </a:r>
            <a:r>
              <a:rPr lang="zh-CN" altLang="en-US" sz="2800" dirty="0" smtClean="0">
                <a:solidFill>
                  <a:srgbClr val="FF0000"/>
                </a:solidFill>
                <a:latin typeface="楷体" pitchFamily="49" charset="-122"/>
                <a:ea typeface="楷体" pitchFamily="49" charset="-122"/>
              </a:rPr>
              <a:t>多氯二苯并</a:t>
            </a:r>
            <a:r>
              <a:rPr lang="en-US" altLang="zh-CN" sz="2800" dirty="0" smtClean="0">
                <a:solidFill>
                  <a:srgbClr val="FF0000"/>
                </a:solidFill>
                <a:latin typeface="楷体" pitchFamily="49" charset="-122"/>
                <a:ea typeface="楷体" pitchFamily="49" charset="-122"/>
              </a:rPr>
              <a:t>—</a:t>
            </a:r>
            <a:r>
              <a:rPr lang="zh-CN" altLang="en-US" sz="2800" dirty="0" smtClean="0">
                <a:solidFill>
                  <a:srgbClr val="FF0000"/>
                </a:solidFill>
                <a:latin typeface="楷体" pitchFamily="49" charset="-122"/>
                <a:ea typeface="楷体" pitchFamily="49" charset="-122"/>
              </a:rPr>
              <a:t>对</a:t>
            </a:r>
            <a:r>
              <a:rPr lang="en-US" altLang="zh-CN" sz="2800" dirty="0" smtClean="0">
                <a:solidFill>
                  <a:srgbClr val="FF0000"/>
                </a:solidFill>
                <a:latin typeface="楷体" pitchFamily="49" charset="-122"/>
                <a:ea typeface="楷体" pitchFamily="49" charset="-122"/>
              </a:rPr>
              <a:t>—</a:t>
            </a:r>
            <a:r>
              <a:rPr lang="zh-CN" altLang="en-US" sz="2800" dirty="0" smtClean="0">
                <a:solidFill>
                  <a:srgbClr val="FF0000"/>
                </a:solidFill>
                <a:latin typeface="楷体" pitchFamily="49" charset="-122"/>
                <a:ea typeface="楷体" pitchFamily="49" charset="-122"/>
              </a:rPr>
              <a:t>二英</a:t>
            </a:r>
            <a:r>
              <a:rPr lang="zh-CN" altLang="en-US" sz="2800" dirty="0" smtClean="0">
                <a:latin typeface="楷体" pitchFamily="49" charset="-122"/>
                <a:ea typeface="楷体" pitchFamily="49" charset="-122"/>
              </a:rPr>
              <a:t>（简称</a:t>
            </a:r>
            <a:r>
              <a:rPr lang="en-US" altLang="zh-CN" sz="2800" dirty="0" smtClean="0">
                <a:latin typeface="楷体" pitchFamily="49" charset="-122"/>
                <a:ea typeface="楷体" pitchFamily="49" charset="-122"/>
              </a:rPr>
              <a:t>PCDDs</a:t>
            </a:r>
            <a:r>
              <a:rPr lang="zh-CN" altLang="en-US" sz="2800" dirty="0" smtClean="0">
                <a:latin typeface="楷体" pitchFamily="49" charset="-122"/>
                <a:ea typeface="楷体" pitchFamily="49" charset="-122"/>
              </a:rPr>
              <a:t>）和</a:t>
            </a:r>
            <a:r>
              <a:rPr lang="zh-CN" altLang="en-US" sz="2800" dirty="0" smtClean="0">
                <a:solidFill>
                  <a:srgbClr val="FF0000"/>
                </a:solidFill>
                <a:latin typeface="楷体" pitchFamily="49" charset="-122"/>
                <a:ea typeface="楷体" pitchFamily="49" charset="-122"/>
              </a:rPr>
              <a:t>多氯二苯并呋喃</a:t>
            </a:r>
            <a:r>
              <a:rPr lang="zh-CN" altLang="en-US" sz="2800" dirty="0" smtClean="0">
                <a:latin typeface="楷体" pitchFamily="49" charset="-122"/>
                <a:ea typeface="楷体" pitchFamily="49" charset="-122"/>
              </a:rPr>
              <a:t>（简称</a:t>
            </a:r>
            <a:r>
              <a:rPr lang="en-US" altLang="zh-CN" sz="2800" dirty="0" smtClean="0">
                <a:latin typeface="楷体" pitchFamily="49" charset="-122"/>
                <a:ea typeface="楷体" pitchFamily="49" charset="-122"/>
              </a:rPr>
              <a:t>PCDFs</a:t>
            </a:r>
            <a:r>
              <a:rPr lang="zh-CN" altLang="en-US" sz="2800" dirty="0" smtClean="0">
                <a:latin typeface="楷体" pitchFamily="49" charset="-122"/>
                <a:ea typeface="楷体" pitchFamily="49" charset="-122"/>
              </a:rPr>
              <a:t>）两种物质的总称</a:t>
            </a:r>
            <a:endParaRPr lang="en-US" altLang="zh-CN" sz="2800" b="1" dirty="0" smtClean="0">
              <a:ln w="10541" cmpd="sng">
                <a:solidFill>
                  <a:srgbClr val="7D7D7D">
                    <a:tint val="100000"/>
                    <a:shade val="100000"/>
                    <a:satMod val="110000"/>
                  </a:srgbClr>
                </a:solidFill>
                <a:prstDash val="solid"/>
              </a:ln>
              <a:solidFill>
                <a:schemeClr val="accent1"/>
              </a:solidFill>
              <a:latin typeface="楷体" pitchFamily="49" charset="-122"/>
              <a:ea typeface="楷体" pitchFamily="49" charset="-122"/>
            </a:endParaRPr>
          </a:p>
          <a:p>
            <a:r>
              <a:rPr lang="en-US" altLang="zh-CN" b="1" dirty="0" smtClean="0">
                <a:ln w="10541" cmpd="sng">
                  <a:solidFill>
                    <a:srgbClr val="7D7D7D">
                      <a:tint val="100000"/>
                      <a:shade val="100000"/>
                      <a:satMod val="110000"/>
                    </a:srgbClr>
                  </a:solidFill>
                  <a:prstDash val="solid"/>
                </a:ln>
                <a:solidFill>
                  <a:schemeClr val="accent1"/>
                </a:solidFill>
                <a:latin typeface="楷体" pitchFamily="49" charset="-122"/>
                <a:ea typeface="楷体" pitchFamily="49" charset="-122"/>
              </a:rPr>
              <a:t>      </a:t>
            </a:r>
            <a:endParaRPr lang="en-US" altLang="zh-CN" b="1" dirty="0">
              <a:ln w="10541" cmpd="sng">
                <a:solidFill>
                  <a:srgbClr val="7D7D7D">
                    <a:tint val="100000"/>
                    <a:shade val="100000"/>
                    <a:satMod val="110000"/>
                  </a:srgbClr>
                </a:solidFill>
                <a:prstDash val="solid"/>
              </a:ln>
              <a:solidFill>
                <a:schemeClr val="accent1"/>
              </a:solidFill>
              <a:latin typeface="+mn-ea"/>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350" y="2780928"/>
            <a:ext cx="4819650" cy="3456384"/>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780928"/>
            <a:ext cx="4320480" cy="3240360"/>
          </a:xfrm>
          <a:prstGeom prst="rect">
            <a:avLst/>
          </a:prstGeom>
        </p:spPr>
      </p:pic>
    </p:spTree>
    <p:extLst>
      <p:ext uri="{BB962C8B-B14F-4D97-AF65-F5344CB8AC3E}">
        <p14:creationId xmlns:p14="http://schemas.microsoft.com/office/powerpoint/2010/main" val="1228096184"/>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4630" y="454281"/>
            <a:ext cx="3428891" cy="923330"/>
          </a:xfrm>
          <a:prstGeom prst="rect">
            <a:avLst/>
          </a:prstGeom>
          <a:noFill/>
        </p:spPr>
        <p:txBody>
          <a:bodyPr wrap="square" rtlCol="0">
            <a:spAutoFit/>
          </a:bodyPr>
          <a:lstStyle/>
          <a:p>
            <a:r>
              <a:rPr lang="en-US" altLang="zh-CN" sz="3600" b="1" dirty="0" smtClean="0">
                <a:ln w="10541" cmpd="sng">
                  <a:solidFill>
                    <a:srgbClr val="7D7D7D">
                      <a:tint val="100000"/>
                      <a:shade val="100000"/>
                      <a:satMod val="110000"/>
                    </a:srgbClr>
                  </a:solidFill>
                  <a:prstDash val="solid"/>
                </a:ln>
                <a:solidFill>
                  <a:schemeClr val="accent1"/>
                </a:solidFill>
                <a:latin typeface="+mn-ea"/>
              </a:rPr>
              <a:t>【</a:t>
            </a:r>
            <a:r>
              <a:rPr lang="zh-CN" altLang="en-US" sz="3600" b="1" dirty="0" smtClean="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a:p>
            <a:endParaRPr lang="zh-CN" altLang="en-US" dirty="0"/>
          </a:p>
        </p:txBody>
      </p:sp>
      <p:sp>
        <p:nvSpPr>
          <p:cNvPr id="3" name="燕尾形箭头 2"/>
          <p:cNvSpPr/>
          <p:nvPr/>
        </p:nvSpPr>
        <p:spPr>
          <a:xfrm>
            <a:off x="4223792" y="646337"/>
            <a:ext cx="1008112"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5537512" y="528743"/>
            <a:ext cx="2088232" cy="523220"/>
          </a:xfrm>
          <a:prstGeom prst="rect">
            <a:avLst/>
          </a:prstGeom>
          <a:noFill/>
        </p:spPr>
        <p:txBody>
          <a:bodyPr wrap="square" rtlCol="0">
            <a:spAutoFit/>
          </a:bodyPr>
          <a:lstStyle/>
          <a:p>
            <a:r>
              <a:rPr lang="zh-CN" altLang="en-US" sz="2800" i="1" dirty="0" smtClean="0"/>
              <a:t>理化性质</a:t>
            </a:r>
            <a:endParaRPr lang="zh-CN" altLang="en-US" sz="2800" i="1"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68" y="1362838"/>
            <a:ext cx="3658663" cy="1850137"/>
          </a:xfrm>
          <a:prstGeom prst="rect">
            <a:avLst/>
          </a:prstGeom>
        </p:spPr>
      </p:pic>
      <p:sp>
        <p:nvSpPr>
          <p:cNvPr id="7" name="TextBox 6"/>
          <p:cNvSpPr txBox="1"/>
          <p:nvPr/>
        </p:nvSpPr>
        <p:spPr>
          <a:xfrm>
            <a:off x="5535932" y="1503076"/>
            <a:ext cx="6320708" cy="1631216"/>
          </a:xfrm>
          <a:prstGeom prst="rect">
            <a:avLst/>
          </a:prstGeom>
          <a:noFill/>
        </p:spPr>
        <p:txBody>
          <a:bodyPr wrap="square" rtlCol="0">
            <a:spAutoFit/>
          </a:bodyPr>
          <a:lstStyle/>
          <a:p>
            <a:r>
              <a:rPr lang="zh-CN" altLang="en-US" sz="2800" dirty="0">
                <a:latin typeface="楷体" pitchFamily="49" charset="-122"/>
                <a:ea typeface="楷体" pitchFamily="49" charset="-122"/>
              </a:rPr>
              <a:t>理化</a:t>
            </a:r>
            <a:r>
              <a:rPr lang="zh-CN" altLang="en-US" sz="2800" dirty="0" smtClean="0">
                <a:latin typeface="楷体" pitchFamily="49" charset="-122"/>
                <a:ea typeface="楷体" pitchFamily="49" charset="-122"/>
              </a:rPr>
              <a:t>性质：</a:t>
            </a:r>
            <a:endParaRPr lang="en-US" altLang="zh-CN" sz="2800" dirty="0" smtClean="0">
              <a:latin typeface="楷体" pitchFamily="49" charset="-122"/>
              <a:ea typeface="楷体" pitchFamily="49" charset="-122"/>
            </a:endParaRPr>
          </a:p>
          <a:p>
            <a:r>
              <a:rPr lang="en-US" altLang="zh-CN" sz="2400" dirty="0" smtClean="0">
                <a:latin typeface="楷体" pitchFamily="49" charset="-122"/>
                <a:ea typeface="楷体" pitchFamily="49" charset="-122"/>
              </a:rPr>
              <a:t>1</a:t>
            </a:r>
            <a:r>
              <a:rPr lang="zh-CN" altLang="en-US" sz="2400" dirty="0" smtClean="0">
                <a:latin typeface="楷体" pitchFamily="49" charset="-122"/>
                <a:ea typeface="楷体" pitchFamily="49" charset="-122"/>
              </a:rPr>
              <a:t>、分子式：</a:t>
            </a:r>
            <a:r>
              <a:rPr lang="en-US" altLang="zh-CN" sz="2400" dirty="0" smtClean="0">
                <a:latin typeface="楷体" pitchFamily="49" charset="-122"/>
                <a:ea typeface="楷体" pitchFamily="49" charset="-122"/>
              </a:rPr>
              <a:t>C12H4CL4O2</a:t>
            </a:r>
            <a:r>
              <a:rPr lang="zh-CN" altLang="en-US" sz="2400" dirty="0" smtClean="0">
                <a:latin typeface="楷体" pitchFamily="49" charset="-122"/>
                <a:ea typeface="楷体" pitchFamily="49" charset="-122"/>
              </a:rPr>
              <a:t>（其中一类</a:t>
            </a:r>
            <a:r>
              <a:rPr lang="zh-CN" altLang="en-US" sz="2400" dirty="0">
                <a:latin typeface="楷体" pitchFamily="49" charset="-122"/>
                <a:ea typeface="楷体" pitchFamily="49" charset="-122"/>
              </a:rPr>
              <a:t>物质</a:t>
            </a:r>
            <a:r>
              <a:rPr lang="zh-CN" altLang="en-US" sz="2400" dirty="0" smtClean="0">
                <a:latin typeface="楷体" pitchFamily="49" charset="-122"/>
                <a:ea typeface="楷体" pitchFamily="49" charset="-122"/>
              </a:rPr>
              <a:t>）</a:t>
            </a:r>
            <a:endParaRPr lang="en-US" altLang="zh-CN" sz="2400" dirty="0" smtClean="0">
              <a:latin typeface="楷体" pitchFamily="49" charset="-122"/>
              <a:ea typeface="楷体" pitchFamily="49" charset="-122"/>
            </a:endParaRPr>
          </a:p>
          <a:p>
            <a:r>
              <a:rPr lang="en-US" altLang="zh-CN" sz="2400" dirty="0" smtClean="0">
                <a:latin typeface="楷体" pitchFamily="49" charset="-122"/>
                <a:ea typeface="楷体" pitchFamily="49" charset="-122"/>
              </a:rPr>
              <a:t>2</a:t>
            </a:r>
            <a:r>
              <a:rPr lang="zh-CN" altLang="en-US" sz="2400" dirty="0" smtClean="0">
                <a:latin typeface="楷体" pitchFamily="49" charset="-122"/>
                <a:ea typeface="楷体" pitchFamily="49" charset="-122"/>
              </a:rPr>
              <a:t>、分子量：</a:t>
            </a:r>
            <a:r>
              <a:rPr lang="en-US" altLang="zh-CN" sz="2400" dirty="0" smtClean="0">
                <a:latin typeface="楷体" pitchFamily="49" charset="-122"/>
                <a:ea typeface="楷体" pitchFamily="49" charset="-122"/>
              </a:rPr>
              <a:t>321.96</a:t>
            </a:r>
          </a:p>
          <a:p>
            <a:r>
              <a:rPr lang="en-US" altLang="zh-CN" sz="2400" dirty="0" smtClean="0">
                <a:latin typeface="楷体" pitchFamily="49" charset="-122"/>
                <a:ea typeface="楷体" pitchFamily="49" charset="-122"/>
              </a:rPr>
              <a:t>3</a:t>
            </a:r>
            <a:r>
              <a:rPr lang="zh-CN" altLang="en-US" sz="2400" dirty="0" smtClean="0">
                <a:latin typeface="楷体" pitchFamily="49" charset="-122"/>
                <a:ea typeface="楷体" pitchFamily="49" charset="-122"/>
              </a:rPr>
              <a:t>、熔点：</a:t>
            </a:r>
            <a:r>
              <a:rPr lang="en-US" altLang="zh-CN" sz="2400" dirty="0" smtClean="0">
                <a:latin typeface="楷体" pitchFamily="49" charset="-122"/>
                <a:ea typeface="楷体" pitchFamily="49" charset="-122"/>
              </a:rPr>
              <a:t>302~305°</a:t>
            </a:r>
            <a:endParaRPr lang="zh-CN" altLang="en-US" sz="2400" dirty="0">
              <a:latin typeface="楷体" pitchFamily="49" charset="-122"/>
              <a:ea typeface="楷体" pitchFamily="49" charset="-122"/>
            </a:endParaRPr>
          </a:p>
        </p:txBody>
      </p:sp>
      <p:sp>
        <p:nvSpPr>
          <p:cNvPr id="8" name="TextBox 7"/>
          <p:cNvSpPr txBox="1"/>
          <p:nvPr/>
        </p:nvSpPr>
        <p:spPr>
          <a:xfrm>
            <a:off x="925169" y="3429000"/>
            <a:ext cx="10139383" cy="3600986"/>
          </a:xfrm>
          <a:prstGeom prst="rect">
            <a:avLst/>
          </a:prstGeom>
          <a:noFill/>
        </p:spPr>
        <p:txBody>
          <a:bodyPr wrap="square" rtlCol="0">
            <a:spAutoFit/>
          </a:bodyPr>
          <a:lstStyle/>
          <a:p>
            <a:r>
              <a:rPr lang="en-US" altLang="zh-CN" sz="2400" dirty="0" smtClean="0">
                <a:latin typeface="楷体" pitchFamily="49" charset="-122"/>
                <a:ea typeface="楷体" pitchFamily="49" charset="-122"/>
              </a:rPr>
              <a:t>1</a:t>
            </a:r>
            <a:r>
              <a:rPr lang="zh-CN" altLang="en-US" sz="2400" dirty="0" smtClean="0">
                <a:latin typeface="楷体" pitchFamily="49" charset="-122"/>
                <a:ea typeface="楷体" pitchFamily="49" charset="-122"/>
              </a:rPr>
              <a:t>、</a:t>
            </a:r>
            <a:r>
              <a:rPr lang="zh-CN" altLang="en-US" sz="2400" dirty="0" smtClean="0">
                <a:solidFill>
                  <a:srgbClr val="FF0000"/>
                </a:solidFill>
                <a:latin typeface="楷体" pitchFamily="49" charset="-122"/>
                <a:ea typeface="楷体" pitchFamily="49" charset="-122"/>
              </a:rPr>
              <a:t>热稳定性</a:t>
            </a:r>
            <a:r>
              <a:rPr lang="zh-CN" altLang="en-US" sz="2400" dirty="0">
                <a:latin typeface="楷体" pitchFamily="49" charset="-122"/>
                <a:ea typeface="楷体" pitchFamily="49" charset="-122"/>
              </a:rPr>
              <a:t>：</a:t>
            </a:r>
            <a:r>
              <a:rPr lang="en-US" altLang="zh-CN" sz="2400" dirty="0" smtClean="0">
                <a:latin typeface="楷体" pitchFamily="49" charset="-122"/>
                <a:ea typeface="楷体" pitchFamily="49" charset="-122"/>
              </a:rPr>
              <a:t>800</a:t>
            </a:r>
            <a:r>
              <a:rPr lang="zh-CN" altLang="en-US" sz="2400" dirty="0" smtClean="0">
                <a:latin typeface="楷体" pitchFamily="49" charset="-122"/>
                <a:ea typeface="楷体" pitchFamily="49" charset="-122"/>
              </a:rPr>
              <a:t>°才降解，大量破坏时温度需要超过</a:t>
            </a:r>
            <a:r>
              <a:rPr lang="en-US" altLang="zh-CN" sz="2400" dirty="0" smtClean="0">
                <a:latin typeface="楷体" pitchFamily="49" charset="-122"/>
                <a:ea typeface="楷体" pitchFamily="49" charset="-122"/>
              </a:rPr>
              <a:t>1000°</a:t>
            </a:r>
          </a:p>
          <a:p>
            <a:endParaRPr lang="en-US" altLang="zh-CN" sz="2400" dirty="0">
              <a:latin typeface="楷体" pitchFamily="49" charset="-122"/>
              <a:ea typeface="楷体" pitchFamily="49" charset="-122"/>
            </a:endParaRPr>
          </a:p>
          <a:p>
            <a:r>
              <a:rPr lang="en-US" altLang="zh-CN" sz="2400" dirty="0" smtClean="0">
                <a:latin typeface="楷体" pitchFamily="49" charset="-122"/>
                <a:ea typeface="楷体" pitchFamily="49" charset="-122"/>
              </a:rPr>
              <a:t>2</a:t>
            </a:r>
            <a:r>
              <a:rPr lang="zh-CN" altLang="en-US" sz="2400" dirty="0" smtClean="0">
                <a:latin typeface="楷体" pitchFamily="49" charset="-122"/>
                <a:ea typeface="楷体" pitchFamily="49" charset="-122"/>
              </a:rPr>
              <a:t>、</a:t>
            </a:r>
            <a:r>
              <a:rPr lang="zh-CN" altLang="en-US" sz="2400" dirty="0" smtClean="0">
                <a:solidFill>
                  <a:srgbClr val="FF0000"/>
                </a:solidFill>
                <a:latin typeface="楷体" pitchFamily="49" charset="-122"/>
                <a:ea typeface="楷体" pitchFamily="49" charset="-122"/>
              </a:rPr>
              <a:t>低挥发性</a:t>
            </a:r>
            <a:r>
              <a:rPr lang="zh-CN" altLang="en-US" sz="2400" dirty="0" smtClean="0">
                <a:latin typeface="楷体" pitchFamily="49" charset="-122"/>
                <a:ea typeface="楷体" pitchFamily="49" charset="-122"/>
              </a:rPr>
              <a:t>：蒸气压极低，除了气溶胶颗粒吸附外，在大气中分布很少，而在地面可持续存在</a:t>
            </a:r>
            <a:endParaRPr lang="en-US" altLang="zh-CN" sz="2400" dirty="0" smtClean="0">
              <a:latin typeface="楷体" pitchFamily="49" charset="-122"/>
              <a:ea typeface="楷体" pitchFamily="49" charset="-122"/>
            </a:endParaRPr>
          </a:p>
          <a:p>
            <a:endParaRPr lang="en-US" altLang="zh-CN" sz="2400" dirty="0">
              <a:latin typeface="楷体" pitchFamily="49" charset="-122"/>
              <a:ea typeface="楷体" pitchFamily="49" charset="-122"/>
            </a:endParaRPr>
          </a:p>
          <a:p>
            <a:r>
              <a:rPr lang="en-US" altLang="zh-CN" sz="2400" dirty="0" smtClean="0">
                <a:latin typeface="楷体" pitchFamily="49" charset="-122"/>
                <a:ea typeface="楷体" pitchFamily="49" charset="-122"/>
              </a:rPr>
              <a:t>3</a:t>
            </a:r>
            <a:r>
              <a:rPr lang="zh-CN" altLang="en-US" sz="2400" dirty="0" smtClean="0">
                <a:latin typeface="楷体" pitchFamily="49" charset="-122"/>
                <a:ea typeface="楷体" pitchFamily="49" charset="-122"/>
              </a:rPr>
              <a:t>、</a:t>
            </a:r>
            <a:r>
              <a:rPr lang="zh-CN" altLang="en-US" sz="2400" dirty="0" smtClean="0">
                <a:solidFill>
                  <a:srgbClr val="FF0000"/>
                </a:solidFill>
                <a:latin typeface="楷体" pitchFamily="49" charset="-122"/>
                <a:ea typeface="楷体" pitchFamily="49" charset="-122"/>
              </a:rPr>
              <a:t>脂溶性</a:t>
            </a:r>
            <a:r>
              <a:rPr lang="zh-CN" altLang="en-US" sz="2400" dirty="0" smtClean="0">
                <a:latin typeface="楷体" pitchFamily="49" charset="-122"/>
                <a:ea typeface="楷体" pitchFamily="49" charset="-122"/>
              </a:rPr>
              <a:t>：极具亲脂性，耐酸碱及氧化，极难溶于水</a:t>
            </a:r>
            <a:endParaRPr lang="en-US" altLang="zh-CN" sz="2400" dirty="0" smtClean="0">
              <a:latin typeface="楷体" pitchFamily="49" charset="-122"/>
              <a:ea typeface="楷体" pitchFamily="49" charset="-122"/>
            </a:endParaRPr>
          </a:p>
          <a:p>
            <a:endParaRPr lang="en-US" altLang="zh-CN" sz="2400" dirty="0">
              <a:latin typeface="楷体" pitchFamily="49" charset="-122"/>
              <a:ea typeface="楷体" pitchFamily="49" charset="-122"/>
            </a:endParaRPr>
          </a:p>
          <a:p>
            <a:r>
              <a:rPr lang="en-US" altLang="zh-CN" sz="2400" dirty="0" smtClean="0">
                <a:latin typeface="楷体" pitchFamily="49" charset="-122"/>
                <a:ea typeface="楷体" pitchFamily="49" charset="-122"/>
              </a:rPr>
              <a:t>4</a:t>
            </a:r>
            <a:r>
              <a:rPr lang="zh-CN" altLang="en-US" sz="2400" dirty="0" smtClean="0">
                <a:latin typeface="楷体" pitchFamily="49" charset="-122"/>
                <a:ea typeface="楷体" pitchFamily="49" charset="-122"/>
              </a:rPr>
              <a:t>、</a:t>
            </a:r>
            <a:r>
              <a:rPr lang="zh-CN" altLang="en-US" sz="2400" dirty="0" smtClean="0">
                <a:solidFill>
                  <a:srgbClr val="FF0000"/>
                </a:solidFill>
                <a:latin typeface="楷体" pitchFamily="49" charset="-122"/>
                <a:ea typeface="楷体" pitchFamily="49" charset="-122"/>
              </a:rPr>
              <a:t>环境中稳定性高</a:t>
            </a:r>
            <a:r>
              <a:rPr lang="zh-CN" altLang="en-US" sz="2400" dirty="0" smtClean="0">
                <a:latin typeface="楷体" pitchFamily="49" charset="-122"/>
                <a:ea typeface="楷体" pitchFamily="49" charset="-122"/>
              </a:rPr>
              <a:t>，平均半衰期约为九年</a:t>
            </a:r>
            <a:endParaRPr lang="en-US" altLang="zh-CN" sz="2400" dirty="0" smtClean="0">
              <a:latin typeface="楷体" pitchFamily="49" charset="-122"/>
              <a:ea typeface="楷体" pitchFamily="49" charset="-122"/>
            </a:endParaRPr>
          </a:p>
          <a:p>
            <a:endParaRPr lang="en-US" altLang="zh-CN" dirty="0"/>
          </a:p>
          <a:p>
            <a:endParaRPr lang="zh-CN" altLang="en-US" dirty="0"/>
          </a:p>
        </p:txBody>
      </p:sp>
    </p:spTree>
    <p:extLst>
      <p:ext uri="{BB962C8B-B14F-4D97-AF65-F5344CB8AC3E}">
        <p14:creationId xmlns:p14="http://schemas.microsoft.com/office/powerpoint/2010/main" val="32904689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 calcmode="lin" valueType="num">
                                      <p:cBhvr additive="base">
                                        <p:cTn id="21" dur="2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2" dur="2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2" presetClass="entr" presetSubtype="4" fill="hold" nodeType="after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 calcmode="lin" valueType="num">
                                      <p:cBhvr additive="base">
                                        <p:cTn id="26" dur="225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7" dur="225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750"/>
                            </p:stCondLst>
                            <p:childTnLst>
                              <p:par>
                                <p:cTn id="29" presetID="2" presetClass="entr" presetSubtype="4" fill="hold" nodeType="after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20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6750"/>
                            </p:stCondLst>
                            <p:childTnLst>
                              <p:par>
                                <p:cTn id="34" presetID="2" presetClass="entr" presetSubtype="4" fill="hold" nodeType="afterEffect">
                                  <p:stCondLst>
                                    <p:cond delay="0"/>
                                  </p:stCondLst>
                                  <p:childTnLst>
                                    <p:set>
                                      <p:cBhvr>
                                        <p:cTn id="35" dur="1" fill="hold">
                                          <p:stCondLst>
                                            <p:cond delay="0"/>
                                          </p:stCondLst>
                                        </p:cTn>
                                        <p:tgtEl>
                                          <p:spTgt spid="8">
                                            <p:txEl>
                                              <p:pRg st="6" end="6"/>
                                            </p:txEl>
                                          </p:spTgt>
                                        </p:tgtEl>
                                        <p:attrNameLst>
                                          <p:attrName>style.visibility</p:attrName>
                                        </p:attrNameLst>
                                      </p:cBhvr>
                                      <p:to>
                                        <p:strVal val="visible"/>
                                      </p:to>
                                    </p:set>
                                    <p:anim calcmode="lin" valueType="num">
                                      <p:cBhvr additive="base">
                                        <p:cTn id="36" dur="225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7" dur="225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1904" y="984981"/>
            <a:ext cx="396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连接符 29"/>
          <p:cNvCxnSpPr/>
          <p:nvPr/>
        </p:nvCxnSpPr>
        <p:spPr>
          <a:xfrm>
            <a:off x="-2381" y="1128997"/>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5447929" y="899021"/>
            <a:ext cx="6768752" cy="229976"/>
            <a:chOff x="4993596" y="899021"/>
            <a:chExt cx="6482381" cy="229976"/>
          </a:xfrm>
        </p:grpSpPr>
        <p:sp>
          <p:nvSpPr>
            <p:cNvPr id="28" name="矩形 27"/>
            <p:cNvSpPr/>
            <p:nvPr/>
          </p:nvSpPr>
          <p:spPr>
            <a:xfrm>
              <a:off x="4995977" y="984981"/>
              <a:ext cx="648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直接连接符 30"/>
            <p:cNvCxnSpPr/>
            <p:nvPr/>
          </p:nvCxnSpPr>
          <p:spPr>
            <a:xfrm>
              <a:off x="4993596" y="1128997"/>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995335" y="899021"/>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接连接符 32"/>
          <p:cNvCxnSpPr/>
          <p:nvPr/>
        </p:nvCxnSpPr>
        <p:spPr>
          <a:xfrm>
            <a:off x="-1427" y="899021"/>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1065" y="6107248"/>
            <a:ext cx="396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p:nvPr/>
        </p:nvCxnSpPr>
        <p:spPr>
          <a:xfrm>
            <a:off x="589" y="6251264"/>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8" name="组合 47"/>
          <p:cNvGrpSpPr/>
          <p:nvPr/>
        </p:nvGrpSpPr>
        <p:grpSpPr>
          <a:xfrm>
            <a:off x="5450899" y="6021288"/>
            <a:ext cx="6768752" cy="229976"/>
            <a:chOff x="4993596" y="899021"/>
            <a:chExt cx="6482381" cy="229976"/>
          </a:xfrm>
        </p:grpSpPr>
        <p:sp>
          <p:nvSpPr>
            <p:cNvPr id="49" name="矩形 48"/>
            <p:cNvSpPr/>
            <p:nvPr/>
          </p:nvSpPr>
          <p:spPr>
            <a:xfrm>
              <a:off x="4995977" y="984981"/>
              <a:ext cx="6480000" cy="7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p:nvPr/>
          </p:nvCxnSpPr>
          <p:spPr>
            <a:xfrm>
              <a:off x="4993596" y="1128997"/>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4995335" y="899021"/>
              <a:ext cx="648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52" name="直接连接符 51"/>
          <p:cNvCxnSpPr/>
          <p:nvPr/>
        </p:nvCxnSpPr>
        <p:spPr>
          <a:xfrm>
            <a:off x="1543" y="6021288"/>
            <a:ext cx="39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572560" y="2696613"/>
            <a:ext cx="1107996" cy="2766202"/>
          </a:xfrm>
          <a:prstGeom prst="rect">
            <a:avLst/>
          </a:prstGeom>
          <a:noFill/>
        </p:spPr>
        <p:txBody>
          <a:bodyPr vert="eaVert" wrap="square" rtlCol="0">
            <a:spAutoFit/>
          </a:bodyPr>
          <a:lstStyle/>
          <a:p>
            <a:r>
              <a:rPr lang="zh-CN" altLang="en-US" sz="6000" dirty="0" smtClean="0">
                <a:latin typeface="楷体" pitchFamily="49" charset="-122"/>
                <a:ea typeface="楷体" pitchFamily="49" charset="-122"/>
              </a:rPr>
              <a:t>目录</a:t>
            </a:r>
            <a:endParaRPr lang="zh-CN" altLang="en-US" sz="6000" dirty="0">
              <a:latin typeface="楷体" pitchFamily="49" charset="-122"/>
              <a:ea typeface="楷体" pitchFamily="49" charset="-122"/>
            </a:endParaRPr>
          </a:p>
        </p:txBody>
      </p:sp>
      <p:sp>
        <p:nvSpPr>
          <p:cNvPr id="5" name="TextBox 4"/>
          <p:cNvSpPr txBox="1"/>
          <p:nvPr/>
        </p:nvSpPr>
        <p:spPr>
          <a:xfrm>
            <a:off x="5462223" y="1700808"/>
            <a:ext cx="4819079"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PART1   </a:t>
            </a:r>
            <a:r>
              <a:rPr lang="zh-CN" altLang="en-US" sz="2800" dirty="0" smtClean="0">
                <a:latin typeface="楷体" pitchFamily="49" charset="-122"/>
                <a:ea typeface="楷体" pitchFamily="49" charset="-122"/>
              </a:rPr>
              <a:t>二噁英是什么</a:t>
            </a:r>
            <a:endParaRPr lang="zh-CN" altLang="en-US" sz="2800" dirty="0">
              <a:latin typeface="楷体" pitchFamily="49" charset="-122"/>
              <a:ea typeface="楷体" pitchFamily="49" charset="-122"/>
            </a:endParaRPr>
          </a:p>
        </p:txBody>
      </p:sp>
      <p:sp>
        <p:nvSpPr>
          <p:cNvPr id="6" name="TextBox 5"/>
          <p:cNvSpPr txBox="1"/>
          <p:nvPr/>
        </p:nvSpPr>
        <p:spPr>
          <a:xfrm>
            <a:off x="5447929" y="2441768"/>
            <a:ext cx="6259239" cy="584775"/>
          </a:xfrm>
          <a:prstGeom prst="rect">
            <a:avLst/>
          </a:prstGeom>
          <a:noFill/>
        </p:spPr>
        <p:txBody>
          <a:bodyPr wrap="square" rtlCol="0">
            <a:spAutoFit/>
          </a:bodyPr>
          <a:lstStyle/>
          <a:p>
            <a:r>
              <a:rPr lang="en-US" altLang="zh-CN" sz="3200" dirty="0" smtClean="0">
                <a:solidFill>
                  <a:schemeClr val="accent1"/>
                </a:solidFill>
                <a:latin typeface="+mj-ea"/>
                <a:ea typeface="+mj-ea"/>
              </a:rPr>
              <a:t>PART2  </a:t>
            </a:r>
            <a:r>
              <a:rPr lang="zh-CN" altLang="en-US" sz="3200" dirty="0" smtClean="0">
                <a:solidFill>
                  <a:schemeClr val="accent1"/>
                </a:solidFill>
                <a:latin typeface="+mj-ea"/>
                <a:ea typeface="+mj-ea"/>
              </a:rPr>
              <a:t>二</a:t>
            </a:r>
            <a:r>
              <a:rPr lang="zh-CN" altLang="en-US" sz="3200" dirty="0">
                <a:solidFill>
                  <a:schemeClr val="accent1"/>
                </a:solidFill>
                <a:latin typeface="+mj-ea"/>
                <a:ea typeface="+mj-ea"/>
              </a:rPr>
              <a:t>噁英的危害及检测</a:t>
            </a:r>
          </a:p>
        </p:txBody>
      </p:sp>
      <p:sp>
        <p:nvSpPr>
          <p:cNvPr id="7" name="TextBox 6"/>
          <p:cNvSpPr txBox="1"/>
          <p:nvPr/>
        </p:nvSpPr>
        <p:spPr>
          <a:xfrm>
            <a:off x="5453385" y="3284984"/>
            <a:ext cx="6043215"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PART3   </a:t>
            </a:r>
            <a:r>
              <a:rPr lang="zh-CN" altLang="en-US" sz="2800" dirty="0" smtClean="0">
                <a:latin typeface="楷体" pitchFamily="49" charset="-122"/>
                <a:ea typeface="楷体" pitchFamily="49" charset="-122"/>
              </a:rPr>
              <a:t>二</a:t>
            </a:r>
            <a:r>
              <a:rPr lang="zh-CN" altLang="en-US" sz="2800" dirty="0">
                <a:latin typeface="楷体" pitchFamily="49" charset="-122"/>
                <a:ea typeface="楷体" pitchFamily="49" charset="-122"/>
              </a:rPr>
              <a:t>噁英的来源及分布</a:t>
            </a:r>
          </a:p>
        </p:txBody>
      </p:sp>
      <p:sp>
        <p:nvSpPr>
          <p:cNvPr id="8" name="TextBox 7"/>
          <p:cNvSpPr txBox="1"/>
          <p:nvPr/>
        </p:nvSpPr>
        <p:spPr>
          <a:xfrm>
            <a:off x="5453385" y="4079714"/>
            <a:ext cx="5755183" cy="954107"/>
          </a:xfrm>
          <a:prstGeom prst="rect">
            <a:avLst/>
          </a:prstGeom>
          <a:noFill/>
        </p:spPr>
        <p:txBody>
          <a:bodyPr wrap="square" rtlCol="0">
            <a:spAutoFit/>
          </a:bodyPr>
          <a:lstStyle/>
          <a:p>
            <a:r>
              <a:rPr lang="en-US" altLang="zh-CN" sz="2800" dirty="0" smtClean="0">
                <a:latin typeface="楷体" pitchFamily="49" charset="-122"/>
                <a:ea typeface="楷体" pitchFamily="49" charset="-122"/>
              </a:rPr>
              <a:t>PART4   </a:t>
            </a:r>
            <a:r>
              <a:rPr lang="zh-CN" altLang="en-US" sz="2800" dirty="0" smtClean="0">
                <a:latin typeface="楷体" pitchFamily="49" charset="-122"/>
                <a:ea typeface="楷体" pitchFamily="49" charset="-122"/>
              </a:rPr>
              <a:t>二</a:t>
            </a:r>
            <a:r>
              <a:rPr lang="zh-CN" altLang="en-US" sz="2800" dirty="0">
                <a:latin typeface="楷体" pitchFamily="49" charset="-122"/>
                <a:ea typeface="楷体" pitchFamily="49" charset="-122"/>
              </a:rPr>
              <a:t>噁英的产生原因及机理</a:t>
            </a:r>
          </a:p>
          <a:p>
            <a:endParaRPr lang="zh-CN" altLang="en-US" sz="2800" dirty="0">
              <a:latin typeface="楷体" pitchFamily="49" charset="-122"/>
              <a:ea typeface="楷体" pitchFamily="49" charset="-122"/>
            </a:endParaRPr>
          </a:p>
        </p:txBody>
      </p:sp>
      <p:sp>
        <p:nvSpPr>
          <p:cNvPr id="9" name="TextBox 8"/>
          <p:cNvSpPr txBox="1"/>
          <p:nvPr/>
        </p:nvSpPr>
        <p:spPr>
          <a:xfrm>
            <a:off x="5453385" y="4869160"/>
            <a:ext cx="5611167" cy="523220"/>
          </a:xfrm>
          <a:prstGeom prst="rect">
            <a:avLst/>
          </a:prstGeom>
          <a:noFill/>
        </p:spPr>
        <p:txBody>
          <a:bodyPr wrap="square" rtlCol="0">
            <a:spAutoFit/>
          </a:bodyPr>
          <a:lstStyle/>
          <a:p>
            <a:r>
              <a:rPr lang="en-US" altLang="zh-CN" sz="2800" dirty="0" smtClean="0">
                <a:latin typeface="楷体" pitchFamily="49" charset="-122"/>
                <a:ea typeface="楷体" pitchFamily="49" charset="-122"/>
              </a:rPr>
              <a:t>PART5   </a:t>
            </a:r>
            <a:r>
              <a:rPr lang="zh-CN" altLang="en-US" sz="2800" dirty="0" smtClean="0">
                <a:latin typeface="楷体" pitchFamily="49" charset="-122"/>
                <a:ea typeface="楷体" pitchFamily="49" charset="-122"/>
              </a:rPr>
              <a:t>二噁英的控制与预防</a:t>
            </a:r>
            <a:endParaRPr lang="zh-CN" altLang="en-US" sz="2800" dirty="0">
              <a:latin typeface="楷体" pitchFamily="49" charset="-122"/>
              <a:ea typeface="楷体" pitchFamily="49" charset="-122"/>
            </a:endParaRPr>
          </a:p>
        </p:txBody>
      </p:sp>
    </p:spTree>
    <p:extLst>
      <p:ext uri="{BB962C8B-B14F-4D97-AF65-F5344CB8AC3E}">
        <p14:creationId xmlns:p14="http://schemas.microsoft.com/office/powerpoint/2010/main" val="1447116680"/>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2304256" cy="523220"/>
          </a:xfrm>
          <a:prstGeom prst="rect">
            <a:avLst/>
          </a:prstGeom>
          <a:noFill/>
        </p:spPr>
        <p:txBody>
          <a:bodyPr wrap="square" rtlCol="0">
            <a:spAutoFit/>
          </a:bodyPr>
          <a:lstStyle/>
          <a:p>
            <a:r>
              <a:rPr lang="zh-CN" altLang="en-US" sz="2800" i="1" dirty="0" smtClean="0"/>
              <a:t>毒性说明</a:t>
            </a:r>
            <a:endParaRPr lang="zh-CN" altLang="en-US" sz="2800" i="1" dirty="0"/>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468" y="1340768"/>
            <a:ext cx="3230401" cy="2592288"/>
          </a:xfrm>
          <a:prstGeom prst="rect">
            <a:avLst/>
          </a:prstGeom>
        </p:spPr>
      </p:pic>
      <p:sp>
        <p:nvSpPr>
          <p:cNvPr id="6" name="TextBox 5"/>
          <p:cNvSpPr txBox="1"/>
          <p:nvPr/>
        </p:nvSpPr>
        <p:spPr>
          <a:xfrm>
            <a:off x="4535867" y="1284256"/>
            <a:ext cx="7089687" cy="5016758"/>
          </a:xfrm>
          <a:prstGeom prst="rect">
            <a:avLst/>
          </a:prstGeom>
          <a:noFill/>
        </p:spPr>
        <p:txBody>
          <a:bodyPr wrap="square" rtlCol="0">
            <a:spAutoFit/>
          </a:bodyPr>
          <a:lstStyle/>
          <a:p>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世纪之毒：毒性十分之大，是氰化物的</a:t>
            </a:r>
            <a:r>
              <a:rPr lang="en-US" altLang="zh-CN" sz="2400" dirty="0" smtClean="0">
                <a:latin typeface="楷体" pitchFamily="49" charset="-122"/>
                <a:ea typeface="楷体" pitchFamily="49" charset="-122"/>
              </a:rPr>
              <a:t>130</a:t>
            </a:r>
            <a:r>
              <a:rPr lang="zh-CN" altLang="en-US" sz="2400" dirty="0" smtClean="0">
                <a:latin typeface="楷体" pitchFamily="49" charset="-122"/>
                <a:ea typeface="楷体" pitchFamily="49" charset="-122"/>
              </a:rPr>
              <a:t>倍，砒霜的</a:t>
            </a:r>
            <a:r>
              <a:rPr lang="en-US" altLang="zh-CN" sz="2400" dirty="0" smtClean="0">
                <a:latin typeface="楷体" pitchFamily="49" charset="-122"/>
                <a:ea typeface="楷体" pitchFamily="49" charset="-122"/>
              </a:rPr>
              <a:t>900</a:t>
            </a:r>
            <a:r>
              <a:rPr lang="zh-CN" altLang="en-US" sz="2400" dirty="0" smtClean="0">
                <a:latin typeface="楷体" pitchFamily="49" charset="-122"/>
                <a:ea typeface="楷体" pitchFamily="49" charset="-122"/>
              </a:rPr>
              <a:t>倍，</a:t>
            </a:r>
            <a:r>
              <a:rPr lang="zh-CN" altLang="en-US" sz="2400" dirty="0" smtClean="0">
                <a:solidFill>
                  <a:srgbClr val="FF0000"/>
                </a:solidFill>
                <a:latin typeface="楷体" pitchFamily="49" charset="-122"/>
                <a:ea typeface="楷体" pitchFamily="49" charset="-122"/>
              </a:rPr>
              <a:t>自然界</a:t>
            </a:r>
            <a:r>
              <a:rPr lang="zh-CN" altLang="en-US" sz="2400" dirty="0" smtClean="0">
                <a:latin typeface="楷体" pitchFamily="49" charset="-122"/>
                <a:ea typeface="楷体" pitchFamily="49" charset="-122"/>
              </a:rPr>
              <a:t>中几乎</a:t>
            </a:r>
            <a:r>
              <a:rPr lang="zh-CN" altLang="en-US" sz="2400" dirty="0" smtClean="0">
                <a:solidFill>
                  <a:srgbClr val="FF0000"/>
                </a:solidFill>
                <a:latin typeface="楷体" pitchFamily="49" charset="-122"/>
                <a:ea typeface="楷体" pitchFamily="49" charset="-122"/>
              </a:rPr>
              <a:t>不存在</a:t>
            </a:r>
            <a:r>
              <a:rPr lang="zh-CN" altLang="en-US" sz="2400" dirty="0" smtClean="0">
                <a:latin typeface="楷体" pitchFamily="49" charset="-122"/>
                <a:ea typeface="楷体" pitchFamily="49" charset="-122"/>
              </a:rPr>
              <a:t>，</a:t>
            </a:r>
            <a:r>
              <a:rPr lang="zh-CN" altLang="en-US" sz="2400" dirty="0" smtClean="0">
                <a:solidFill>
                  <a:srgbClr val="FF0000"/>
                </a:solidFill>
                <a:latin typeface="楷体" pitchFamily="49" charset="-122"/>
                <a:ea typeface="楷体" pitchFamily="49" charset="-122"/>
              </a:rPr>
              <a:t>人类合成</a:t>
            </a:r>
            <a:r>
              <a:rPr lang="zh-CN" altLang="en-US" sz="2400" dirty="0" smtClean="0">
                <a:latin typeface="楷体" pitchFamily="49" charset="-122"/>
                <a:ea typeface="楷体" pitchFamily="49" charset="-122"/>
              </a:rPr>
              <a:t>的</a:t>
            </a:r>
            <a:r>
              <a:rPr lang="zh-CN" altLang="en-US" sz="2400" dirty="0" smtClean="0">
                <a:solidFill>
                  <a:srgbClr val="FF0000"/>
                </a:solidFill>
                <a:latin typeface="楷体" pitchFamily="49" charset="-122"/>
                <a:ea typeface="楷体" pitchFamily="49" charset="-122"/>
              </a:rPr>
              <a:t>最恐怖</a:t>
            </a:r>
            <a:r>
              <a:rPr lang="zh-CN" altLang="en-US" sz="2400" dirty="0" smtClean="0">
                <a:latin typeface="楷体" pitchFamily="49" charset="-122"/>
                <a:ea typeface="楷体" pitchFamily="49" charset="-122"/>
              </a:rPr>
              <a:t>的化合物，“</a:t>
            </a:r>
            <a:r>
              <a:rPr lang="zh-CN" altLang="en-US" sz="2400" dirty="0" smtClean="0">
                <a:solidFill>
                  <a:srgbClr val="FF0000"/>
                </a:solidFill>
                <a:latin typeface="楷体" pitchFamily="49" charset="-122"/>
                <a:ea typeface="楷体" pitchFamily="49" charset="-122"/>
              </a:rPr>
              <a:t>地球上毒性最强的毒物</a:t>
            </a:r>
            <a:r>
              <a:rPr lang="zh-CN" altLang="en-US" sz="2400" dirty="0" smtClean="0">
                <a:latin typeface="楷体" pitchFamily="49" charset="-122"/>
                <a:ea typeface="楷体" pitchFamily="49" charset="-122"/>
              </a:rPr>
              <a:t>”</a:t>
            </a:r>
            <a:endParaRPr lang="en-US" altLang="zh-CN" sz="2400" dirty="0">
              <a:latin typeface="楷体" pitchFamily="49" charset="-122"/>
              <a:ea typeface="楷体" pitchFamily="49" charset="-122"/>
            </a:endParaRPr>
          </a:p>
          <a:p>
            <a:r>
              <a:rPr lang="en-US" altLang="zh-CN" sz="3600" dirty="0" smtClean="0">
                <a:latin typeface="3ds Light"/>
                <a:ea typeface="楷体" pitchFamily="49" charset="-122"/>
              </a:rPr>
              <a:t>•</a:t>
            </a:r>
            <a:r>
              <a:rPr lang="zh-CN" altLang="en-US" sz="2400" dirty="0" smtClean="0">
                <a:latin typeface="楷体" pitchFamily="49" charset="-122"/>
                <a:ea typeface="楷体" pitchFamily="49" charset="-122"/>
              </a:rPr>
              <a:t>化学性质稳定，故很难被降解</a:t>
            </a:r>
            <a:endParaRPr lang="en-US" altLang="zh-CN" sz="2400" dirty="0">
              <a:latin typeface="楷体" pitchFamily="49" charset="-122"/>
              <a:ea typeface="楷体" pitchFamily="49" charset="-122"/>
            </a:endParaRPr>
          </a:p>
          <a:p>
            <a:r>
              <a:rPr lang="en-US" altLang="zh-CN" sz="3600" dirty="0" smtClean="0">
                <a:latin typeface="3ds Light"/>
                <a:ea typeface="楷体" pitchFamily="49" charset="-122"/>
              </a:rPr>
              <a:t>•</a:t>
            </a:r>
            <a:r>
              <a:rPr lang="zh-CN" altLang="en-US" sz="2400" dirty="0" smtClean="0">
                <a:latin typeface="3ds Light"/>
                <a:ea typeface="楷体" pitchFamily="49" charset="-122"/>
              </a:rPr>
              <a:t>引起生物体基因突变</a:t>
            </a:r>
            <a:endParaRPr lang="en-US" altLang="zh-CN" sz="2400" dirty="0" smtClean="0">
              <a:latin typeface="3ds Light"/>
              <a:ea typeface="楷体" pitchFamily="49" charset="-122"/>
            </a:endParaRPr>
          </a:p>
          <a:p>
            <a:r>
              <a:rPr lang="en-US" altLang="zh-CN" sz="3600" dirty="0" smtClean="0">
                <a:latin typeface="3ds Light"/>
                <a:ea typeface="楷体" pitchFamily="49" charset="-122"/>
              </a:rPr>
              <a:t>•</a:t>
            </a:r>
            <a:r>
              <a:rPr lang="zh-CN" altLang="en-US" sz="2400" dirty="0" smtClean="0">
                <a:latin typeface="楷体" pitchFamily="49" charset="-122"/>
                <a:ea typeface="楷体" pitchFamily="49" charset="-122"/>
              </a:rPr>
              <a:t>致癌毒性、生殖毒性和遗传毒性，可</a:t>
            </a:r>
            <a:r>
              <a:rPr lang="zh-CN" altLang="en-US" sz="2400" dirty="0">
                <a:latin typeface="楷体" pitchFamily="49" charset="-122"/>
                <a:ea typeface="楷体" pitchFamily="49" charset="-122"/>
              </a:rPr>
              <a:t>致使</a:t>
            </a:r>
            <a:r>
              <a:rPr lang="zh-CN" altLang="en-US" sz="2400" dirty="0" smtClean="0">
                <a:latin typeface="楷体" pitchFamily="49" charset="-122"/>
                <a:ea typeface="楷体" pitchFamily="49" charset="-122"/>
              </a:rPr>
              <a:t>胎儿畸形</a:t>
            </a:r>
            <a:endParaRPr lang="en-US" altLang="zh-CN" sz="2400" dirty="0">
              <a:latin typeface="楷体" pitchFamily="49" charset="-122"/>
              <a:ea typeface="楷体" pitchFamily="49" charset="-122"/>
            </a:endParaRPr>
          </a:p>
          <a:p>
            <a:r>
              <a:rPr lang="en-US" altLang="zh-CN" sz="3600" dirty="0">
                <a:latin typeface="3ds Light"/>
                <a:ea typeface="楷体" pitchFamily="49" charset="-122"/>
              </a:rPr>
              <a:t>•</a:t>
            </a:r>
            <a:r>
              <a:rPr lang="zh-CN" altLang="en-US" sz="2400" dirty="0" smtClean="0">
                <a:latin typeface="楷体" pitchFamily="49" charset="-122"/>
                <a:ea typeface="楷体" pitchFamily="49" charset="-122"/>
              </a:rPr>
              <a:t>二</a:t>
            </a:r>
            <a:r>
              <a:rPr lang="zh-CN" altLang="en-US" sz="2400" dirty="0">
                <a:latin typeface="楷体" pitchFamily="49" charset="-122"/>
                <a:ea typeface="楷体" pitchFamily="49" charset="-122"/>
              </a:rPr>
              <a:t>恶英中以</a:t>
            </a:r>
            <a:r>
              <a:rPr lang="en-US" altLang="zh-CN" sz="2400" dirty="0">
                <a:solidFill>
                  <a:srgbClr val="FF0000"/>
                </a:solidFill>
                <a:latin typeface="楷体" pitchFamily="49" charset="-122"/>
                <a:ea typeface="楷体" pitchFamily="49" charset="-122"/>
              </a:rPr>
              <a:t>2</a:t>
            </a:r>
            <a:r>
              <a:rPr lang="zh-CN" altLang="en-US" sz="2400" dirty="0">
                <a:solidFill>
                  <a:srgbClr val="FF0000"/>
                </a:solidFill>
                <a:latin typeface="楷体" pitchFamily="49" charset="-122"/>
                <a:ea typeface="楷体" pitchFamily="49" charset="-122"/>
              </a:rPr>
              <a:t>，</a:t>
            </a:r>
            <a:r>
              <a:rPr lang="en-US" altLang="zh-CN" sz="2400" dirty="0">
                <a:solidFill>
                  <a:srgbClr val="FF0000"/>
                </a:solidFill>
                <a:latin typeface="楷体" pitchFamily="49" charset="-122"/>
                <a:ea typeface="楷体" pitchFamily="49" charset="-122"/>
              </a:rPr>
              <a:t>3</a:t>
            </a:r>
            <a:r>
              <a:rPr lang="zh-CN" altLang="en-US" sz="2400" dirty="0">
                <a:solidFill>
                  <a:srgbClr val="FF0000"/>
                </a:solidFill>
                <a:latin typeface="楷体" pitchFamily="49" charset="-122"/>
                <a:ea typeface="楷体" pitchFamily="49" charset="-122"/>
              </a:rPr>
              <a:t>，</a:t>
            </a:r>
            <a:r>
              <a:rPr lang="en-US" altLang="zh-CN" sz="2400" dirty="0">
                <a:solidFill>
                  <a:srgbClr val="FF0000"/>
                </a:solidFill>
                <a:latin typeface="楷体" pitchFamily="49" charset="-122"/>
                <a:ea typeface="楷体" pitchFamily="49" charset="-122"/>
              </a:rPr>
              <a:t>7</a:t>
            </a:r>
            <a:r>
              <a:rPr lang="zh-CN" altLang="en-US" sz="2400" dirty="0">
                <a:solidFill>
                  <a:srgbClr val="FF0000"/>
                </a:solidFill>
                <a:latin typeface="楷体" pitchFamily="49" charset="-122"/>
                <a:ea typeface="楷体" pitchFamily="49" charset="-122"/>
              </a:rPr>
              <a:t>，</a:t>
            </a:r>
            <a:r>
              <a:rPr lang="en-US" altLang="zh-CN" sz="2400" dirty="0">
                <a:solidFill>
                  <a:srgbClr val="FF0000"/>
                </a:solidFill>
                <a:latin typeface="楷体" pitchFamily="49" charset="-122"/>
                <a:ea typeface="楷体" pitchFamily="49" charset="-122"/>
              </a:rPr>
              <a:t>8-</a:t>
            </a:r>
            <a:r>
              <a:rPr lang="zh-CN" altLang="en-US" sz="2400" dirty="0">
                <a:solidFill>
                  <a:srgbClr val="FF0000"/>
                </a:solidFill>
                <a:latin typeface="楷体" pitchFamily="49" charset="-122"/>
                <a:ea typeface="楷体" pitchFamily="49" charset="-122"/>
              </a:rPr>
              <a:t>四氯</a:t>
            </a:r>
            <a:r>
              <a:rPr lang="en-US" altLang="zh-CN" sz="2400" dirty="0">
                <a:solidFill>
                  <a:srgbClr val="FF0000"/>
                </a:solidFill>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二苯并</a:t>
            </a:r>
            <a:r>
              <a:rPr lang="en-US" altLang="zh-CN" sz="2400" dirty="0">
                <a:solidFill>
                  <a:srgbClr val="FF0000"/>
                </a:solidFill>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对</a:t>
            </a:r>
            <a:r>
              <a:rPr lang="en-US" altLang="zh-CN" sz="2400" dirty="0">
                <a:solidFill>
                  <a:srgbClr val="FF0000"/>
                </a:solidFill>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二恶英</a:t>
            </a:r>
            <a:r>
              <a:rPr lang="en-US" altLang="zh-CN" sz="2400" dirty="0">
                <a:latin typeface="楷体" pitchFamily="49" charset="-122"/>
                <a:ea typeface="楷体" pitchFamily="49" charset="-122"/>
              </a:rPr>
              <a:t>(2</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3</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7</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8-tetrachlorodibenzo-p-dioxin</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2</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3</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7</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8-TCDD)</a:t>
            </a:r>
            <a:r>
              <a:rPr lang="zh-CN" altLang="en-US" sz="2400" dirty="0">
                <a:latin typeface="楷体" pitchFamily="49" charset="-122"/>
                <a:ea typeface="楷体" pitchFamily="49" charset="-122"/>
              </a:rPr>
              <a:t>的毒性最强，</a:t>
            </a:r>
            <a:r>
              <a:rPr lang="zh-CN" altLang="en-US" sz="2400" dirty="0" smtClean="0">
                <a:latin typeface="楷体" pitchFamily="49" charset="-122"/>
                <a:ea typeface="楷体" pitchFamily="49" charset="-122"/>
              </a:rPr>
              <a:t>只要</a:t>
            </a:r>
            <a:r>
              <a:rPr lang="en-US" altLang="zh-CN" sz="4000" dirty="0" smtClean="0">
                <a:solidFill>
                  <a:srgbClr val="FF0000"/>
                </a:solidFill>
                <a:latin typeface="楷体" pitchFamily="49" charset="-122"/>
                <a:ea typeface="楷体" pitchFamily="49" charset="-122"/>
              </a:rPr>
              <a:t>28.35</a:t>
            </a:r>
            <a:r>
              <a:rPr lang="zh-CN" altLang="en-US" sz="4000" dirty="0" smtClean="0">
                <a:solidFill>
                  <a:srgbClr val="FF0000"/>
                </a:solidFill>
                <a:latin typeface="楷体" pitchFamily="49" charset="-122"/>
                <a:ea typeface="楷体" pitchFamily="49" charset="-122"/>
              </a:rPr>
              <a:t>克</a:t>
            </a:r>
            <a:r>
              <a:rPr lang="zh-CN" altLang="en-US" sz="2400" dirty="0" smtClean="0">
                <a:latin typeface="楷体" pitchFamily="49" charset="-122"/>
                <a:ea typeface="楷体" pitchFamily="49" charset="-122"/>
              </a:rPr>
              <a:t>，</a:t>
            </a:r>
            <a:r>
              <a:rPr lang="zh-CN" altLang="en-US" sz="2400" dirty="0">
                <a:latin typeface="楷体" pitchFamily="49" charset="-122"/>
                <a:ea typeface="楷体" pitchFamily="49" charset="-122"/>
              </a:rPr>
              <a:t>就可以杀死</a:t>
            </a:r>
            <a:r>
              <a:rPr lang="en-US" altLang="zh-CN" sz="4000" dirty="0">
                <a:solidFill>
                  <a:srgbClr val="FF0000"/>
                </a:solidFill>
                <a:latin typeface="楷体" pitchFamily="49" charset="-122"/>
                <a:ea typeface="楷体" pitchFamily="49" charset="-122"/>
              </a:rPr>
              <a:t>100</a:t>
            </a:r>
            <a:r>
              <a:rPr lang="zh-CN" altLang="en-US" sz="4000" dirty="0">
                <a:solidFill>
                  <a:srgbClr val="FF0000"/>
                </a:solidFill>
                <a:latin typeface="楷体" pitchFamily="49" charset="-122"/>
                <a:ea typeface="楷体" pitchFamily="49" charset="-122"/>
              </a:rPr>
              <a:t>万</a:t>
            </a:r>
            <a:r>
              <a:rPr lang="zh-CN" altLang="en-US" sz="4000" dirty="0" smtClean="0">
                <a:solidFill>
                  <a:srgbClr val="FF0000"/>
                </a:solidFill>
                <a:latin typeface="楷体" pitchFamily="49" charset="-122"/>
                <a:ea typeface="楷体" pitchFamily="49" charset="-122"/>
              </a:rPr>
              <a:t>人</a:t>
            </a:r>
            <a:endParaRPr lang="zh-CN" altLang="en-US" sz="4000" dirty="0">
              <a:solidFill>
                <a:srgbClr val="FF0000"/>
              </a:solidFill>
              <a:latin typeface="楷体" pitchFamily="49" charset="-122"/>
              <a:ea typeface="楷体" pitchFamily="49" charset="-122"/>
            </a:endParaRP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6888" y="3933056"/>
            <a:ext cx="8953500" cy="3048000"/>
          </a:xfrm>
          <a:prstGeom prst="rect">
            <a:avLst/>
          </a:prstGeom>
        </p:spPr>
      </p:pic>
    </p:spTree>
    <p:extLst>
      <p:ext uri="{BB962C8B-B14F-4D97-AF65-F5344CB8AC3E}">
        <p14:creationId xmlns:p14="http://schemas.microsoft.com/office/powerpoint/2010/main" val="9551318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500"/>
                                        <p:tgtEl>
                                          <p:spTgt spid="6">
                                            <p:txEl>
                                              <p:pRg st="0" end="0"/>
                                            </p:txEl>
                                          </p:spTgt>
                                        </p:tgtEl>
                                      </p:cBhvr>
                                    </p:animEffect>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1500"/>
                                        <p:tgtEl>
                                          <p:spTgt spid="6">
                                            <p:txEl>
                                              <p:pRg st="1" end="1"/>
                                            </p:txEl>
                                          </p:spTgt>
                                        </p:tgtEl>
                                      </p:cBhvr>
                                    </p:animEffect>
                                  </p:childTnLst>
                                </p:cTn>
                              </p:par>
                            </p:childTnLst>
                          </p:cTn>
                        </p:par>
                        <p:par>
                          <p:cTn id="17" fill="hold">
                            <p:stCondLst>
                              <p:cond delay="3000"/>
                            </p:stCondLst>
                            <p:childTnLst>
                              <p:par>
                                <p:cTn id="18" presetID="10" presetClass="entr" presetSubtype="0" fill="hold" nodeType="after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15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2304256" cy="523220"/>
          </a:xfrm>
          <a:prstGeom prst="rect">
            <a:avLst/>
          </a:prstGeom>
          <a:noFill/>
        </p:spPr>
        <p:txBody>
          <a:bodyPr wrap="square" rtlCol="0">
            <a:spAutoFit/>
          </a:bodyPr>
          <a:lstStyle/>
          <a:p>
            <a:r>
              <a:rPr lang="zh-CN" altLang="en-US" sz="2800" i="1" dirty="0" smtClean="0"/>
              <a:t>健康影响</a:t>
            </a:r>
            <a:endParaRPr lang="zh-CN" altLang="en-US" sz="2800" i="1" dirty="0"/>
          </a:p>
        </p:txBody>
      </p:sp>
      <p:sp>
        <p:nvSpPr>
          <p:cNvPr id="6" name="TextBox 5"/>
          <p:cNvSpPr txBox="1"/>
          <p:nvPr/>
        </p:nvSpPr>
        <p:spPr>
          <a:xfrm>
            <a:off x="466025" y="1279447"/>
            <a:ext cx="10886559" cy="3970318"/>
          </a:xfrm>
          <a:prstGeom prst="rect">
            <a:avLst/>
          </a:prstGeom>
          <a:noFill/>
        </p:spPr>
        <p:txBody>
          <a:bodyPr wrap="square" rtlCol="0">
            <a:spAutoFit/>
          </a:bodyPr>
          <a:lstStyle/>
          <a:p>
            <a:pPr>
              <a:lnSpc>
                <a:spcPct val="150000"/>
              </a:lnSpc>
            </a:pPr>
            <a:r>
              <a:rPr lang="en-US" altLang="zh-CN" sz="2400" dirty="0">
                <a:latin typeface="楷体" pitchFamily="49" charset="-122"/>
                <a:ea typeface="楷体" pitchFamily="49" charset="-122"/>
              </a:rPr>
              <a:t>•</a:t>
            </a:r>
            <a:r>
              <a:rPr lang="zh-CN" altLang="en-US" sz="2400" dirty="0" smtClean="0">
                <a:solidFill>
                  <a:srgbClr val="FF0000"/>
                </a:solidFill>
                <a:latin typeface="楷体" pitchFamily="49" charset="-122"/>
                <a:ea typeface="楷体" pitchFamily="49" charset="-122"/>
              </a:rPr>
              <a:t>雌性化</a:t>
            </a:r>
            <a:r>
              <a:rPr lang="zh-CN" altLang="en-US" sz="2400" dirty="0" smtClean="0">
                <a:latin typeface="楷体" pitchFamily="49" charset="-122"/>
                <a:ea typeface="楷体" pitchFamily="49" charset="-122"/>
              </a:rPr>
              <a:t>：</a:t>
            </a:r>
            <a:r>
              <a:rPr lang="zh-CN" altLang="en-US" sz="2400" dirty="0">
                <a:latin typeface="楷体" pitchFamily="49" charset="-122"/>
                <a:ea typeface="楷体" pitchFamily="49" charset="-122"/>
              </a:rPr>
              <a:t>干</a:t>
            </a:r>
            <a:r>
              <a:rPr lang="zh-CN" altLang="en-US" sz="2400" dirty="0" smtClean="0">
                <a:latin typeface="楷体" pitchFamily="49" charset="-122"/>
                <a:ea typeface="楷体" pitchFamily="49" charset="-122"/>
              </a:rPr>
              <a:t>扰</a:t>
            </a:r>
            <a:r>
              <a:rPr lang="zh-CN" altLang="en-US" sz="2400" dirty="0">
                <a:latin typeface="楷体" pitchFamily="49" charset="-122"/>
                <a:ea typeface="楷体" pitchFamily="49" charset="-122"/>
              </a:rPr>
              <a:t>机体的</a:t>
            </a:r>
            <a:r>
              <a:rPr lang="zh-CN" altLang="en-US" sz="2400" dirty="0" smtClean="0">
                <a:latin typeface="楷体" pitchFamily="49" charset="-122"/>
                <a:ea typeface="楷体" pitchFamily="49" charset="-122"/>
              </a:rPr>
              <a:t>内分泌，</a:t>
            </a:r>
            <a:r>
              <a:rPr lang="zh-CN" altLang="en-US" sz="2400" dirty="0">
                <a:latin typeface="楷体" pitchFamily="49" charset="-122"/>
                <a:ea typeface="楷体" pitchFamily="49" charset="-122"/>
              </a:rPr>
              <a:t>使雌性动物不孕、胎仔减少、</a:t>
            </a:r>
            <a:r>
              <a:rPr lang="zh-CN" altLang="en-US" sz="2400" dirty="0" smtClean="0">
                <a:latin typeface="楷体" pitchFamily="49" charset="-122"/>
                <a:ea typeface="楷体" pitchFamily="49" charset="-122"/>
              </a:rPr>
              <a:t>流产，使雄性动物精细胞</a:t>
            </a:r>
            <a:r>
              <a:rPr lang="zh-CN" altLang="en-US" sz="2400" dirty="0">
                <a:latin typeface="楷体" pitchFamily="49" charset="-122"/>
                <a:ea typeface="楷体" pitchFamily="49" charset="-122"/>
              </a:rPr>
              <a:t>减少、成熟精子退化、雄性动物</a:t>
            </a:r>
            <a:r>
              <a:rPr lang="zh-CN" altLang="en-US" sz="2400" dirty="0" smtClean="0">
                <a:latin typeface="楷体" pitchFamily="49" charset="-122"/>
                <a:ea typeface="楷体" pitchFamily="49" charset="-122"/>
              </a:rPr>
              <a:t>雌性化</a:t>
            </a:r>
            <a:endParaRPr lang="en-US" altLang="zh-CN" sz="2400" dirty="0" smtClean="0">
              <a:latin typeface="楷体" pitchFamily="49" charset="-122"/>
              <a:ea typeface="楷体" pitchFamily="49" charset="-122"/>
            </a:endParaRPr>
          </a:p>
          <a:p>
            <a:pPr>
              <a:lnSpc>
                <a:spcPct val="150000"/>
              </a:lnSpc>
            </a:pPr>
            <a:r>
              <a:rPr lang="en-US" altLang="zh-CN" sz="2400" dirty="0">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免疫毒性</a:t>
            </a:r>
            <a:r>
              <a:rPr lang="zh-CN" altLang="en-US" sz="2400" dirty="0" smtClean="0">
                <a:latin typeface="楷体" pitchFamily="49" charset="-122"/>
                <a:ea typeface="楷体" pitchFamily="49" charset="-122"/>
              </a:rPr>
              <a:t>：</a:t>
            </a:r>
            <a:r>
              <a:rPr lang="zh-CN" altLang="en-US" sz="2400" dirty="0">
                <a:latin typeface="楷体" pitchFamily="49" charset="-122"/>
                <a:ea typeface="楷体" pitchFamily="49" charset="-122"/>
              </a:rPr>
              <a:t>可引起动物胸腺萎缩、细胞免疫与体液免疫功能降低</a:t>
            </a:r>
            <a:r>
              <a:rPr lang="zh-CN" altLang="en-US" sz="2400" dirty="0" smtClean="0">
                <a:latin typeface="楷体" pitchFamily="49" charset="-122"/>
                <a:ea typeface="楷体" pitchFamily="49" charset="-122"/>
              </a:rPr>
              <a:t>等</a:t>
            </a:r>
            <a:endParaRPr lang="en-US" altLang="zh-CN" sz="2400" dirty="0" smtClean="0">
              <a:latin typeface="楷体" pitchFamily="49" charset="-122"/>
              <a:ea typeface="楷体" pitchFamily="49" charset="-122"/>
            </a:endParaRPr>
          </a:p>
          <a:p>
            <a:pPr>
              <a:lnSpc>
                <a:spcPct val="150000"/>
              </a:lnSpc>
            </a:pPr>
            <a:r>
              <a:rPr lang="en-US" altLang="zh-CN" sz="2400" dirty="0">
                <a:latin typeface="楷体" pitchFamily="49" charset="-122"/>
                <a:ea typeface="楷体" pitchFamily="49" charset="-122"/>
              </a:rPr>
              <a:t>•</a:t>
            </a:r>
            <a:r>
              <a:rPr lang="zh-CN" altLang="en-US" sz="2400" dirty="0" smtClean="0">
                <a:latin typeface="楷体" pitchFamily="49" charset="-122"/>
                <a:ea typeface="楷体" pitchFamily="49" charset="-122"/>
              </a:rPr>
              <a:t>引起</a:t>
            </a:r>
            <a:r>
              <a:rPr lang="zh-CN" altLang="en-US" sz="2400" dirty="0">
                <a:solidFill>
                  <a:srgbClr val="FF0000"/>
                </a:solidFill>
                <a:latin typeface="楷体" pitchFamily="49" charset="-122"/>
                <a:ea typeface="楷体" pitchFamily="49" charset="-122"/>
              </a:rPr>
              <a:t>皮肤损害</a:t>
            </a:r>
            <a:endParaRPr lang="en-US" altLang="zh-CN" sz="2400" dirty="0">
              <a:solidFill>
                <a:srgbClr val="FF0000"/>
              </a:solidFill>
              <a:latin typeface="楷体" pitchFamily="49" charset="-122"/>
              <a:ea typeface="楷体" pitchFamily="49" charset="-122"/>
            </a:endParaRPr>
          </a:p>
          <a:p>
            <a:pPr>
              <a:lnSpc>
                <a:spcPct val="150000"/>
              </a:lnSpc>
            </a:pPr>
            <a:r>
              <a:rPr lang="en-US" altLang="zh-CN" sz="2400" dirty="0">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致癌性</a:t>
            </a:r>
            <a:r>
              <a:rPr lang="zh-CN" altLang="en-US" sz="2400" dirty="0" smtClean="0">
                <a:latin typeface="楷体" pitchFamily="49" charset="-122"/>
                <a:ea typeface="楷体" pitchFamily="49" charset="-122"/>
              </a:rPr>
              <a:t>：</a:t>
            </a:r>
            <a:r>
              <a:rPr lang="zh-CN" altLang="en-US" sz="2400" dirty="0">
                <a:latin typeface="楷体" pitchFamily="49" charset="-122"/>
                <a:ea typeface="楷体" pitchFamily="49" charset="-122"/>
              </a:rPr>
              <a:t>易于被脂肪组织吸收，长期积蓄在体内可能透过间接的生理途径</a:t>
            </a:r>
            <a:r>
              <a:rPr lang="zh-CN" altLang="en-US" sz="2400" dirty="0" smtClean="0">
                <a:latin typeface="楷体" pitchFamily="49" charset="-122"/>
                <a:ea typeface="楷体" pitchFamily="49" charset="-122"/>
              </a:rPr>
              <a:t>致癌</a:t>
            </a:r>
            <a:endParaRPr lang="en-US" altLang="zh-CN" sz="2400" dirty="0" smtClean="0">
              <a:latin typeface="楷体" pitchFamily="49" charset="-122"/>
              <a:ea typeface="楷体" pitchFamily="49" charset="-122"/>
            </a:endParaRPr>
          </a:p>
          <a:p>
            <a:pPr>
              <a:lnSpc>
                <a:spcPct val="150000"/>
              </a:lnSpc>
            </a:pPr>
            <a:r>
              <a:rPr lang="en-US" altLang="zh-CN" sz="2400" dirty="0">
                <a:latin typeface="楷体" pitchFamily="49" charset="-122"/>
                <a:ea typeface="楷体" pitchFamily="49" charset="-122"/>
              </a:rPr>
              <a:t>•</a:t>
            </a:r>
            <a:r>
              <a:rPr lang="zh-CN" altLang="en-US" sz="2400" dirty="0">
                <a:solidFill>
                  <a:srgbClr val="FF0000"/>
                </a:solidFill>
                <a:latin typeface="楷体" pitchFamily="49" charset="-122"/>
                <a:ea typeface="楷体" pitchFamily="49" charset="-122"/>
              </a:rPr>
              <a:t>自闭症</a:t>
            </a:r>
            <a:r>
              <a:rPr lang="zh-CN" altLang="en-US" sz="2400" dirty="0" smtClean="0">
                <a:latin typeface="楷体" pitchFamily="49" charset="-122"/>
                <a:ea typeface="楷体" pitchFamily="49" charset="-122"/>
              </a:rPr>
              <a:t>：加剧</a:t>
            </a:r>
            <a:r>
              <a:rPr lang="zh-CN" altLang="en-US" sz="2400" dirty="0">
                <a:latin typeface="楷体" pitchFamily="49" charset="-122"/>
                <a:ea typeface="楷体" pitchFamily="49" charset="-122"/>
              </a:rPr>
              <a:t>孩子的自闭症</a:t>
            </a:r>
            <a:r>
              <a:rPr lang="zh-CN" altLang="en-US" sz="2400" dirty="0" smtClean="0">
                <a:latin typeface="楷体" pitchFamily="49" charset="-122"/>
                <a:ea typeface="楷体" pitchFamily="49" charset="-122"/>
              </a:rPr>
              <a:t>倾向</a:t>
            </a:r>
            <a:endParaRPr lang="en-US" altLang="zh-CN" sz="2400" dirty="0" smtClean="0">
              <a:latin typeface="楷体" pitchFamily="49" charset="-122"/>
              <a:ea typeface="楷体" pitchFamily="49" charset="-122"/>
            </a:endParaRPr>
          </a:p>
          <a:p>
            <a:pPr>
              <a:lnSpc>
                <a:spcPct val="150000"/>
              </a:lnSpc>
            </a:pP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在人体内的半衰期估计为</a:t>
            </a:r>
            <a:r>
              <a:rPr lang="en-US" altLang="zh-CN" sz="2400" dirty="0">
                <a:solidFill>
                  <a:srgbClr val="FF0000"/>
                </a:solidFill>
                <a:latin typeface="楷体" pitchFamily="49" charset="-122"/>
                <a:ea typeface="楷体" pitchFamily="49" charset="-122"/>
              </a:rPr>
              <a:t>7~11</a:t>
            </a:r>
            <a:r>
              <a:rPr lang="zh-CN" altLang="en-US" sz="2400" dirty="0" smtClean="0">
                <a:latin typeface="楷体" pitchFamily="49" charset="-122"/>
                <a:ea typeface="楷体" pitchFamily="49" charset="-122"/>
              </a:rPr>
              <a:t>年</a:t>
            </a:r>
            <a:endParaRPr lang="en-US" altLang="zh-CN" sz="2400" dirty="0">
              <a:latin typeface="楷体" pitchFamily="49" charset="-122"/>
              <a:ea typeface="楷体" pitchFamily="49" charset="-122"/>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2144" y="4581128"/>
            <a:ext cx="2287805" cy="1820182"/>
          </a:xfrm>
          <a:prstGeom prst="rect">
            <a:avLst/>
          </a:prstGeom>
        </p:spPr>
      </p:pic>
    </p:spTree>
    <p:extLst>
      <p:ext uri="{BB962C8B-B14F-4D97-AF65-F5344CB8AC3E}">
        <p14:creationId xmlns:p14="http://schemas.microsoft.com/office/powerpoint/2010/main" val="494471454"/>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1250"/>
                                        <p:tgtEl>
                                          <p:spTgt spid="6">
                                            <p:txEl>
                                              <p:pRg st="0" end="0"/>
                                            </p:txEl>
                                          </p:spTgt>
                                        </p:tgtEl>
                                      </p:cBhvr>
                                    </p:animEffect>
                                  </p:childTnLst>
                                </p:cTn>
                              </p:par>
                            </p:childTnLst>
                          </p:cTn>
                        </p:par>
                        <p:par>
                          <p:cTn id="8" fill="hold">
                            <p:stCondLst>
                              <p:cond delay="1250"/>
                            </p:stCondLst>
                            <p:childTnLst>
                              <p:par>
                                <p:cTn id="9" presetID="14" presetClass="entr" presetSubtype="1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1" dur="1250"/>
                                        <p:tgtEl>
                                          <p:spTgt spid="6">
                                            <p:txEl>
                                              <p:pRg st="1" end="1"/>
                                            </p:txEl>
                                          </p:spTgt>
                                        </p:tgtEl>
                                      </p:cBhvr>
                                    </p:animEffect>
                                  </p:childTnLst>
                                </p:cTn>
                              </p:par>
                            </p:childTnLst>
                          </p:cTn>
                        </p:par>
                        <p:par>
                          <p:cTn id="12" fill="hold">
                            <p:stCondLst>
                              <p:cond delay="2500"/>
                            </p:stCondLst>
                            <p:childTnLst>
                              <p:par>
                                <p:cTn id="13" presetID="14" presetClass="entr" presetSubtype="10" fill="hold"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5" dur="1500"/>
                                        <p:tgtEl>
                                          <p:spTgt spid="6">
                                            <p:txEl>
                                              <p:pRg st="2" end="2"/>
                                            </p:txEl>
                                          </p:spTgt>
                                        </p:tgtEl>
                                      </p:cBhvr>
                                    </p:animEffect>
                                  </p:childTnLst>
                                </p:cTn>
                              </p:par>
                            </p:childTnLst>
                          </p:cTn>
                        </p:par>
                        <p:par>
                          <p:cTn id="16" fill="hold">
                            <p:stCondLst>
                              <p:cond delay="4000"/>
                            </p:stCondLst>
                            <p:childTnLst>
                              <p:par>
                                <p:cTn id="17" presetID="14" presetClass="entr" presetSubtype="10" fill="hold"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randombar(horizontal)">
                                      <p:cBhvr>
                                        <p:cTn id="19" dur="1500"/>
                                        <p:tgtEl>
                                          <p:spTgt spid="6">
                                            <p:txEl>
                                              <p:pRg st="3" end="3"/>
                                            </p:txEl>
                                          </p:spTgt>
                                        </p:tgtEl>
                                      </p:cBhvr>
                                    </p:animEffect>
                                  </p:childTnLst>
                                </p:cTn>
                              </p:par>
                            </p:childTnLst>
                          </p:cTn>
                        </p:par>
                        <p:par>
                          <p:cTn id="20" fill="hold">
                            <p:stCondLst>
                              <p:cond delay="5500"/>
                            </p:stCondLst>
                            <p:childTnLst>
                              <p:par>
                                <p:cTn id="21" presetID="14" presetClass="entr" presetSubtype="10" fill="hold"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3" dur="1750"/>
                                        <p:tgtEl>
                                          <p:spTgt spid="6">
                                            <p:txEl>
                                              <p:pRg st="4" end="4"/>
                                            </p:txEl>
                                          </p:spTgt>
                                        </p:tgtEl>
                                      </p:cBhvr>
                                    </p:animEffect>
                                  </p:childTnLst>
                                </p:cTn>
                              </p:par>
                            </p:childTnLst>
                          </p:cTn>
                        </p:par>
                        <p:par>
                          <p:cTn id="24" fill="hold">
                            <p:stCondLst>
                              <p:cond delay="7250"/>
                            </p:stCondLst>
                            <p:childTnLst>
                              <p:par>
                                <p:cTn id="25" presetID="14" presetClass="entr" presetSubtype="10" fill="hold"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randombar(horizontal)">
                                      <p:cBhvr>
                                        <p:cTn id="27" dur="175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595" y="404661"/>
            <a:ext cx="3096344" cy="646331"/>
          </a:xfrm>
          <a:prstGeom prst="rect">
            <a:avLst/>
          </a:prstGeom>
          <a:noFill/>
        </p:spPr>
        <p:txBody>
          <a:bodyPr wrap="square" rtlCol="0">
            <a:spAutoFit/>
          </a:bodyPr>
          <a:lstStyle/>
          <a:p>
            <a:r>
              <a:rPr lang="en-US" altLang="zh-CN" sz="3600" b="1" dirty="0">
                <a:ln w="10541" cmpd="sng">
                  <a:solidFill>
                    <a:srgbClr val="7D7D7D">
                      <a:tint val="100000"/>
                      <a:shade val="100000"/>
                      <a:satMod val="110000"/>
                    </a:srgbClr>
                  </a:solidFill>
                  <a:prstDash val="solid"/>
                </a:ln>
                <a:solidFill>
                  <a:schemeClr val="accent1"/>
                </a:solidFill>
                <a:latin typeface="+mn-ea"/>
              </a:rPr>
              <a:t>【</a:t>
            </a:r>
            <a:r>
              <a:rPr lang="zh-CN" altLang="en-US" sz="3600" b="1" dirty="0">
                <a:ln w="10541" cmpd="sng">
                  <a:solidFill>
                    <a:srgbClr val="7D7D7D">
                      <a:tint val="100000"/>
                      <a:shade val="100000"/>
                      <a:satMod val="110000"/>
                    </a:srgbClr>
                  </a:solidFill>
                  <a:prstDash val="solid"/>
                </a:ln>
                <a:solidFill>
                  <a:schemeClr val="accent1"/>
                </a:solidFill>
                <a:latin typeface="+mn-ea"/>
              </a:rPr>
              <a:t>二噁英简介</a:t>
            </a:r>
            <a:r>
              <a:rPr lang="en-US" altLang="zh-CN" sz="3600" b="1" dirty="0" smtClean="0">
                <a:ln w="10541" cmpd="sng">
                  <a:solidFill>
                    <a:srgbClr val="7D7D7D">
                      <a:tint val="100000"/>
                      <a:shade val="100000"/>
                      <a:satMod val="110000"/>
                    </a:srgbClr>
                  </a:solidFill>
                  <a:prstDash val="solid"/>
                </a:ln>
                <a:solidFill>
                  <a:schemeClr val="accent1"/>
                </a:solidFill>
                <a:latin typeface="+mn-ea"/>
              </a:rPr>
              <a:t>】</a:t>
            </a:r>
            <a:endParaRPr lang="zh-CN" altLang="en-US" sz="3600" b="1" dirty="0">
              <a:ln w="10541" cmpd="sng">
                <a:solidFill>
                  <a:srgbClr val="7D7D7D">
                    <a:tint val="100000"/>
                    <a:shade val="100000"/>
                    <a:satMod val="110000"/>
                  </a:srgbClr>
                </a:solidFill>
                <a:prstDash val="solid"/>
              </a:ln>
              <a:solidFill>
                <a:schemeClr val="accent1"/>
              </a:solidFill>
              <a:latin typeface="+mn-ea"/>
            </a:endParaRPr>
          </a:p>
        </p:txBody>
      </p:sp>
      <p:sp>
        <p:nvSpPr>
          <p:cNvPr id="4" name="燕尾形箭头 3"/>
          <p:cNvSpPr/>
          <p:nvPr/>
        </p:nvSpPr>
        <p:spPr>
          <a:xfrm>
            <a:off x="4010869" y="615821"/>
            <a:ext cx="936104"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231904" y="466216"/>
            <a:ext cx="2304256" cy="523220"/>
          </a:xfrm>
          <a:prstGeom prst="rect">
            <a:avLst/>
          </a:prstGeom>
          <a:noFill/>
        </p:spPr>
        <p:txBody>
          <a:bodyPr wrap="square" rtlCol="0">
            <a:spAutoFit/>
          </a:bodyPr>
          <a:lstStyle/>
          <a:p>
            <a:r>
              <a:rPr lang="zh-CN" altLang="en-US" sz="2800" i="1" dirty="0" smtClean="0"/>
              <a:t>健康影响</a:t>
            </a:r>
            <a:endParaRPr lang="zh-CN" altLang="en-US" sz="2800" i="1" dirty="0"/>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707" y="1309972"/>
            <a:ext cx="4699213" cy="3631196"/>
          </a:xfrm>
          <a:prstGeom prst="rect">
            <a:avLst/>
          </a:prstGeom>
        </p:spPr>
      </p:pic>
      <p:pic>
        <p:nvPicPr>
          <p:cNvPr id="6" name="图片 5">
            <a:hlinkClick r:id="rId3" action="ppaction://hlinkfil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5722" y="1342056"/>
            <a:ext cx="5256584" cy="3599112"/>
          </a:xfrm>
          <a:prstGeom prst="rect">
            <a:avLst/>
          </a:prstGeom>
        </p:spPr>
      </p:pic>
      <p:sp>
        <p:nvSpPr>
          <p:cNvPr id="7" name="TextBox 6"/>
          <p:cNvSpPr txBox="1"/>
          <p:nvPr/>
        </p:nvSpPr>
        <p:spPr>
          <a:xfrm>
            <a:off x="830068" y="5157192"/>
            <a:ext cx="4689867" cy="1384995"/>
          </a:xfrm>
          <a:prstGeom prst="rect">
            <a:avLst/>
          </a:prstGeom>
          <a:noFill/>
        </p:spPr>
        <p:txBody>
          <a:bodyPr wrap="square" rtlCol="0">
            <a:spAutoFit/>
          </a:bodyPr>
          <a:lstStyle/>
          <a:p>
            <a:r>
              <a:rPr lang="en-US" altLang="zh-CN" sz="2800" dirty="0" smtClean="0">
                <a:latin typeface="楷体" pitchFamily="49" charset="-122"/>
                <a:ea typeface="楷体" pitchFamily="49" charset="-122"/>
              </a:rPr>
              <a:t>2004</a:t>
            </a:r>
            <a:r>
              <a:rPr lang="zh-CN" altLang="en-US" sz="2800" dirty="0" smtClean="0">
                <a:latin typeface="楷体" pitchFamily="49" charset="-122"/>
                <a:ea typeface="楷体" pitchFamily="49" charset="-122"/>
              </a:rPr>
              <a:t>年，尤先科，乌克兰反对派总统候选人尤先科确诊二噁英中毒</a:t>
            </a:r>
            <a:r>
              <a:rPr lang="en-US" altLang="zh-CN" sz="2800" dirty="0" smtClean="0">
                <a:latin typeface="楷体" pitchFamily="49" charset="-122"/>
                <a:ea typeface="楷体" pitchFamily="49" charset="-122"/>
              </a:rPr>
              <a:t> </a:t>
            </a:r>
            <a:endParaRPr lang="zh-CN" altLang="en-US" sz="2800" dirty="0">
              <a:latin typeface="楷体" pitchFamily="49" charset="-122"/>
              <a:ea typeface="楷体" pitchFamily="49" charset="-122"/>
            </a:endParaRPr>
          </a:p>
        </p:txBody>
      </p:sp>
      <p:sp>
        <p:nvSpPr>
          <p:cNvPr id="8" name="TextBox 7"/>
          <p:cNvSpPr txBox="1"/>
          <p:nvPr/>
        </p:nvSpPr>
        <p:spPr>
          <a:xfrm>
            <a:off x="6600056" y="5173706"/>
            <a:ext cx="4248472" cy="1384995"/>
          </a:xfrm>
          <a:prstGeom prst="rect">
            <a:avLst/>
          </a:prstGeom>
          <a:noFill/>
        </p:spPr>
        <p:txBody>
          <a:bodyPr wrap="square" rtlCol="0">
            <a:spAutoFit/>
          </a:bodyPr>
          <a:lstStyle/>
          <a:p>
            <a:r>
              <a:rPr lang="en-US" altLang="zh-CN" sz="2800" dirty="0" smtClean="0">
                <a:latin typeface="楷体" pitchFamily="49" charset="-122"/>
                <a:ea typeface="楷体" pitchFamily="49" charset="-122"/>
              </a:rPr>
              <a:t>2011</a:t>
            </a:r>
            <a:r>
              <a:rPr lang="zh-CN" altLang="en-US" sz="2800" dirty="0" smtClean="0">
                <a:latin typeface="楷体" pitchFamily="49" charset="-122"/>
                <a:ea typeface="楷体" pitchFamily="49" charset="-122"/>
              </a:rPr>
              <a:t>年，德国鸡蛋被发现受二噁英污染，</a:t>
            </a:r>
            <a:r>
              <a:rPr lang="en-US" altLang="zh-CN" sz="2800" dirty="0" smtClean="0">
                <a:latin typeface="楷体" pitchFamily="49" charset="-122"/>
                <a:ea typeface="楷体" pitchFamily="49" charset="-122"/>
              </a:rPr>
              <a:t>5000</a:t>
            </a:r>
            <a:r>
              <a:rPr lang="zh-CN" altLang="en-US" sz="2800" dirty="0" smtClean="0">
                <a:latin typeface="楷体" pitchFamily="49" charset="-122"/>
                <a:ea typeface="楷体" pitchFamily="49" charset="-122"/>
              </a:rPr>
              <a:t>多家农场关闭</a:t>
            </a:r>
            <a:endParaRPr lang="zh-CN" altLang="en-US" sz="2800" dirty="0">
              <a:latin typeface="楷体" pitchFamily="49" charset="-122"/>
              <a:ea typeface="楷体" pitchFamily="49" charset="-122"/>
            </a:endParaRPr>
          </a:p>
        </p:txBody>
      </p:sp>
    </p:spTree>
    <p:extLst>
      <p:ext uri="{BB962C8B-B14F-4D97-AF65-F5344CB8AC3E}">
        <p14:creationId xmlns:p14="http://schemas.microsoft.com/office/powerpoint/2010/main" val="24758947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nodeType="after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 calcmode="lin" valueType="num">
                                      <p:cBhvr additive="base">
                                        <p:cTn id="2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2731</TotalTime>
  <Words>1845</Words>
  <Application>Microsoft Office PowerPoint</Application>
  <PresentationFormat>自定义</PresentationFormat>
  <Paragraphs>156</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Authen</dc:creator>
  <cp:lastModifiedBy>Administrator</cp:lastModifiedBy>
  <cp:revision>272</cp:revision>
  <dcterms:created xsi:type="dcterms:W3CDTF">2014-02-09T16:09:53Z</dcterms:created>
  <dcterms:modified xsi:type="dcterms:W3CDTF">2017-11-16T14:49:05Z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173130</vt:lpwstr>
  </property>
  <property fmtid="{D5CDD505-2E9C-101B-9397-08002B2CF9AE}" pid="3" name="NXPowerLiteVersion">
    <vt:lpwstr>D4.1.4</vt:lpwstr>
  </property>
</Properties>
</file>