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317" r:id="rId3"/>
    <p:sldId id="318" r:id="rId4"/>
    <p:sldId id="354" r:id="rId5"/>
    <p:sldId id="321" r:id="rId6"/>
    <p:sldId id="380" r:id="rId7"/>
    <p:sldId id="332" r:id="rId8"/>
    <p:sldId id="334" r:id="rId9"/>
    <p:sldId id="341" r:id="rId10"/>
    <p:sldId id="381" r:id="rId11"/>
    <p:sldId id="382" r:id="rId12"/>
    <p:sldId id="383" r:id="rId13"/>
    <p:sldId id="384" r:id="rId14"/>
    <p:sldId id="385" r:id="rId15"/>
    <p:sldId id="393" r:id="rId16"/>
    <p:sldId id="386" r:id="rId17"/>
    <p:sldId id="387" r:id="rId18"/>
    <p:sldId id="388" r:id="rId19"/>
    <p:sldId id="394" r:id="rId20"/>
    <p:sldId id="395" r:id="rId21"/>
    <p:sldId id="396" r:id="rId22"/>
    <p:sldId id="397" r:id="rId23"/>
    <p:sldId id="398" r:id="rId24"/>
    <p:sldId id="399" r:id="rId25"/>
    <p:sldId id="389" r:id="rId26"/>
    <p:sldId id="390" r:id="rId27"/>
    <p:sldId id="391" r:id="rId28"/>
    <p:sldId id="392" r:id="rId29"/>
  </p:sldIdLst>
  <p:sldSz cx="9144000" cy="6858000" type="screen4x3"/>
  <p:notesSz cx="6669088"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BA9"/>
    <a:srgbClr val="21FC10"/>
    <a:srgbClr val="008000"/>
    <a:srgbClr val="0000FF"/>
    <a:srgbClr val="558ED5"/>
    <a:srgbClr val="4D8CC5"/>
    <a:srgbClr val="006600"/>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708" autoAdjust="0"/>
  </p:normalViewPr>
  <p:slideViewPr>
    <p:cSldViewPr>
      <p:cViewPr>
        <p:scale>
          <a:sx n="70" d="100"/>
          <a:sy n="70" d="100"/>
        </p:scale>
        <p:origin x="-13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4FB2940-6242-4B77-A216-E1A17D2EBC32}" type="datetimeFigureOut">
              <a:rPr lang="zh-CN" altLang="en-US" smtClean="0"/>
              <a:t>2017/11/9</a:t>
            </a:fld>
            <a:endParaRPr lang="zh-CN" altLang="en-US"/>
          </a:p>
        </p:txBody>
      </p:sp>
      <p:sp>
        <p:nvSpPr>
          <p:cNvPr id="4" name="页脚占位符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586121FE-3E75-4DB2-99A4-1EBB25A09A22}" type="slidenum">
              <a:rPr lang="zh-CN" altLang="en-US" smtClean="0"/>
              <a:t>‹#›</a:t>
            </a:fld>
            <a:endParaRPr lang="zh-CN" altLang="en-US"/>
          </a:p>
        </p:txBody>
      </p:sp>
    </p:spTree>
    <p:extLst>
      <p:ext uri="{BB962C8B-B14F-4D97-AF65-F5344CB8AC3E}">
        <p14:creationId xmlns:p14="http://schemas.microsoft.com/office/powerpoint/2010/main" val="343931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10063" cy="54085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673197" y="0"/>
            <a:ext cx="2810063" cy="54085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2017/11/9</a:t>
            </a:fld>
            <a:endParaRPr lang="zh-CN" altLang="en-US"/>
          </a:p>
        </p:txBody>
      </p:sp>
      <p:sp>
        <p:nvSpPr>
          <p:cNvPr id="4" name="幻灯片图像占位符 3"/>
          <p:cNvSpPr>
            <a:spLocks noGrp="1" noRot="1" noChangeAspect="1"/>
          </p:cNvSpPr>
          <p:nvPr>
            <p:ph type="sldImg" idx="2"/>
          </p:nvPr>
        </p:nvSpPr>
        <p:spPr>
          <a:xfrm>
            <a:off x="8468" y="1347464"/>
            <a:ext cx="6467825" cy="363815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48476" y="5187735"/>
            <a:ext cx="5187809" cy="424451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238852"/>
            <a:ext cx="2810063" cy="54085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673197" y="10238852"/>
            <a:ext cx="2810063" cy="54085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77342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DC206-E5E5-4F4D-8362-A34D44D6F933}" type="slidenum">
              <a:rPr lang="zh-CN" altLang="en-US" smtClean="0"/>
              <a:t>‹#›</a:t>
            </a:fld>
            <a:endParaRPr lang="zh-CN" altLang="en-US"/>
          </a:p>
        </p:txBody>
      </p:sp>
      <p:sp>
        <p:nvSpPr>
          <p:cNvPr id="7" name="标题占位符 1"/>
          <p:cNvSpPr>
            <a:spLocks noGrp="1"/>
          </p:cNvSpPr>
          <p:nvPr>
            <p:ph type="title"/>
          </p:nvPr>
        </p:nvSpPr>
        <p:spPr>
          <a:xfrm>
            <a:off x="428596" y="1714488"/>
            <a:ext cx="6858048" cy="1000132"/>
          </a:xfrm>
          <a:prstGeom prst="rect">
            <a:avLst/>
          </a:prstGeom>
        </p:spPr>
        <p:txBody>
          <a:bodyPr vert="horz" lIns="91440" tIns="45720" rIns="91440" bIns="45720" rtlCol="0" anchor="ctr">
            <a:normAutofit/>
          </a:bodyPr>
          <a:lstStyle>
            <a:lvl1pPr>
              <a:defRPr lang="zh-CN" altLang="en-US" sz="3200" kern="1200" dirty="0">
                <a:solidFill>
                  <a:schemeClr val="bg1"/>
                </a:solidFill>
                <a:latin typeface="黑体" panose="02010609060101010101" pitchFamily="2" charset="-122"/>
                <a:ea typeface="黑体" panose="02010609060101010101" pitchFamily="2" charset="-122"/>
                <a:cs typeface="+mn-cs"/>
              </a:defRPr>
            </a:lvl1pPr>
          </a:lstStyle>
          <a:p>
            <a:endParaRPr lang="zh-CN" altLang="en-US" dirty="0"/>
          </a:p>
        </p:txBody>
      </p:sp>
      <p:sp>
        <p:nvSpPr>
          <p:cNvPr id="9" name="标题占位符 1"/>
          <p:cNvSpPr txBox="1"/>
          <p:nvPr userDrawn="1"/>
        </p:nvSpPr>
        <p:spPr>
          <a:xfrm>
            <a:off x="500034" y="2786058"/>
            <a:ext cx="6858048" cy="1000132"/>
          </a:xfrm>
          <a:prstGeom prst="rect">
            <a:avLst/>
          </a:prstGeom>
        </p:spPr>
        <p:txBody>
          <a:bodyPr vert="horz" lIns="91440" tIns="45720" rIns="91440" bIns="45720" rtlCol="0" anchor="ctr">
            <a:normAutofit/>
          </a:bodyPr>
          <a:lstStyle>
            <a:lvl1pPr>
              <a:defRPr lang="zh-CN" altLang="en-US" sz="3200" kern="1200" dirty="0">
                <a:solidFill>
                  <a:schemeClr val="bg1"/>
                </a:solidFill>
                <a:latin typeface="黑体" panose="02010609060101010101" pitchFamily="2" charset="-122"/>
                <a:ea typeface="黑体" panose="02010609060101010101" pitchFamily="2" charset="-122"/>
                <a:cs typeface="+mn-cs"/>
              </a:defRPr>
            </a:lvl1pPr>
          </a:lstStyle>
          <a:p>
            <a:pPr marL="0" marR="0" lvl="0" indent="0" algn="ctr" defTabSz="914400" rtl="0" eaLnBrk="1" fontAlgn="auto" latinLnBrk="0" hangingPunct="1">
              <a:lnSpc>
                <a:spcPct val="100000"/>
              </a:lnSpc>
              <a:spcBef>
                <a:spcPct val="0"/>
              </a:spcBef>
              <a:spcAft>
                <a:spcPts val="0"/>
              </a:spcAft>
              <a:buClrTx/>
              <a:buSzTx/>
              <a:buFontTx/>
              <a:buNone/>
              <a:defRPr/>
            </a:pPr>
            <a:endParaRPr lang="zh-CN" altLang="en-US" sz="2800" kern="1200" noProof="0" dirty="0">
              <a:solidFill>
                <a:schemeClr val="bg1"/>
              </a:solidFill>
              <a:latin typeface="黑体" panose="02010609060101010101" pitchFamily="2" charset="-122"/>
              <a:ea typeface="黑体" panose="02010609060101010101" pitchFamily="2" charset="-122"/>
              <a:cs typeface="+mn-cs"/>
            </a:endParaRPr>
          </a:p>
        </p:txBody>
      </p:sp>
      <p:pic>
        <p:nvPicPr>
          <p:cNvPr id="2" name="Picture 1" descr="D:\2009市场\各种模板和业务介绍PPT\ppt\ppt－cncicpsd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TextBox 7"/>
          <p:cNvSpPr txBox="1"/>
          <p:nvPr userDrawn="1"/>
        </p:nvSpPr>
        <p:spPr>
          <a:xfrm>
            <a:off x="6091037" y="6647701"/>
            <a:ext cx="1778167"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800" b="1" i="1" dirty="0" smtClean="0">
                <a:ln>
                  <a:noFill/>
                </a:ln>
                <a:solidFill>
                  <a:srgbClr val="699BA9"/>
                </a:solidFill>
                <a:latin typeface="Arial" panose="020B0604020202020204" pitchFamily="34" charset="0"/>
                <a:cs typeface="Arial" panose="020B0604020202020204" pitchFamily="34" charset="0"/>
              </a:rPr>
              <a:t>Copyr</a:t>
            </a:r>
            <a:r>
              <a:rPr lang="en-US" altLang="zh-CN" sz="800" b="1" i="1" baseline="0" dirty="0" smtClean="0">
                <a:ln>
                  <a:noFill/>
                </a:ln>
                <a:solidFill>
                  <a:srgbClr val="699BA9"/>
                </a:solidFill>
                <a:latin typeface="Arial" panose="020B0604020202020204" pitchFamily="34" charset="0"/>
                <a:cs typeface="Arial" panose="020B0604020202020204" pitchFamily="34" charset="0"/>
              </a:rPr>
              <a:t>ight </a:t>
            </a:r>
            <a:r>
              <a:rPr lang="en-US" altLang="zh-CN" sz="800" b="1" i="1" kern="1200" dirty="0" smtClean="0">
                <a:ln>
                  <a:noFill/>
                </a:ln>
                <a:solidFill>
                  <a:srgbClr val="699BA9"/>
                </a:solidFill>
                <a:latin typeface="Arial" panose="020B0604020202020204" pitchFamily="34" charset="0"/>
                <a:ea typeface="+mn-ea"/>
                <a:cs typeface="Arial" panose="020B0604020202020204" pitchFamily="34" charset="0"/>
              </a:rPr>
              <a:t>© CNCIC Consulting</a:t>
            </a:r>
            <a:endParaRPr lang="zh-CN" altLang="en-US" sz="800" b="1" i="1" dirty="0">
              <a:ln>
                <a:noFill/>
              </a:ln>
              <a:solidFill>
                <a:srgbClr val="699BA9"/>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C068E22-F567-4655-AD7B-1E9B3F610F6D}" type="datetime1">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C8EE35-FC47-42D8-8D10-B75536A21F2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6EFC71-36A9-410B-B190-CEF731E3488F}" type="datetimeFigureOut">
              <a:rPr lang="zh-CN" altLang="en-US" smtClean="0"/>
              <a:t>2017/11/9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DC206-E5E5-4F4D-8362-A34D44D6F93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0034" y="214290"/>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00034" y="1714488"/>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EFC71-36A9-410B-B190-CEF731E3488F}" type="datetimeFigureOut">
              <a:rPr lang="zh-CN" altLang="en-US" smtClean="0"/>
              <a:t>2017/11/9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DC206-E5E5-4F4D-8362-A34D44D6F933}" type="slidenum">
              <a:rPr lang="zh-CN" altLang="en-US" smtClean="0"/>
              <a:t>‹#›</a:t>
            </a:fld>
            <a:endParaRPr lang="zh-CN" altLang="en-US"/>
          </a:p>
        </p:txBody>
      </p:sp>
      <p:pic>
        <p:nvPicPr>
          <p:cNvPr id="54273" name="Picture 1" descr="D:\2009市场\各种模板和业务介绍PPT\ppt\logo3-ppt.jpg"/>
          <p:cNvPicPr>
            <a:picLocks noChangeAspect="1" noChangeArrowheads="1"/>
          </p:cNvPicPr>
          <p:nvPr userDrawn="1"/>
        </p:nvPicPr>
        <p:blipFill>
          <a:blip r:embed="rId14" cstate="print"/>
          <a:srcRect/>
          <a:stretch>
            <a:fillRect/>
          </a:stretch>
        </p:blipFill>
        <p:spPr bwMode="auto">
          <a:xfrm>
            <a:off x="6489" y="0"/>
            <a:ext cx="142844" cy="6858000"/>
          </a:xfrm>
          <a:prstGeom prst="rect">
            <a:avLst/>
          </a:prstGeom>
          <a:noFill/>
        </p:spPr>
      </p:pic>
      <p:pic>
        <p:nvPicPr>
          <p:cNvPr id="54274" name="Picture 2" descr="D:\2009市场\各种模板和业务介绍PPT\ppt\logo－ppt.png"/>
          <p:cNvPicPr>
            <a:picLocks noChangeArrowheads="1"/>
          </p:cNvPicPr>
          <p:nvPr userDrawn="1"/>
        </p:nvPicPr>
        <p:blipFill>
          <a:blip r:embed="rId15" cstate="print"/>
          <a:srcRect/>
          <a:stretch>
            <a:fillRect/>
          </a:stretch>
        </p:blipFill>
        <p:spPr bwMode="auto">
          <a:xfrm>
            <a:off x="214282" y="47602"/>
            <a:ext cx="468000" cy="216000"/>
          </a:xfrm>
          <a:prstGeom prst="rect">
            <a:avLst/>
          </a:prstGeom>
          <a:noFill/>
        </p:spPr>
      </p:pic>
      <p:sp>
        <p:nvSpPr>
          <p:cNvPr id="10" name="TextBox 9"/>
          <p:cNvSpPr txBox="1"/>
          <p:nvPr userDrawn="1"/>
        </p:nvSpPr>
        <p:spPr>
          <a:xfrm>
            <a:off x="614335" y="19050"/>
            <a:ext cx="4500594" cy="284693"/>
          </a:xfrm>
          <a:prstGeom prst="rect">
            <a:avLst/>
          </a:prstGeom>
          <a:noFill/>
        </p:spPr>
        <p:txBody>
          <a:bodyPr wrap="square" rtlCol="0">
            <a:spAutoFit/>
          </a:bodyPr>
          <a:lstStyle/>
          <a:p>
            <a:r>
              <a:rPr lang="zh-CN" altLang="en-US" sz="650" dirty="0" smtClean="0">
                <a:solidFill>
                  <a:srgbClr val="17375E"/>
                </a:solidFill>
                <a:latin typeface="微软雅黑" panose="020B0503020204020204" pitchFamily="34" charset="-122"/>
                <a:ea typeface="微软雅黑" panose="020B0503020204020204" pitchFamily="34" charset="-122"/>
              </a:rPr>
              <a:t>中国化工信息中心</a:t>
            </a:r>
            <a:endParaRPr lang="en-US" altLang="zh-CN" sz="650" dirty="0" smtClean="0">
              <a:solidFill>
                <a:srgbClr val="17375E"/>
              </a:solidFill>
              <a:latin typeface="微软雅黑" panose="020B0503020204020204" pitchFamily="34" charset="-122"/>
              <a:ea typeface="微软雅黑" panose="020B0503020204020204" pitchFamily="34" charset="-122"/>
            </a:endParaRPr>
          </a:p>
          <a:p>
            <a:r>
              <a:rPr lang="en-US" altLang="zh-CN" sz="600" b="0" i="1" dirty="0" smtClean="0">
                <a:solidFill>
                  <a:srgbClr val="17375E"/>
                </a:solidFill>
                <a:latin typeface="+mj-lt"/>
                <a:cs typeface="Arial" panose="020B0604020202020204" pitchFamily="34" charset="0"/>
              </a:rPr>
              <a:t>China</a:t>
            </a:r>
            <a:r>
              <a:rPr lang="en-US" altLang="zh-CN" sz="600" b="0" i="1" baseline="0" dirty="0" smtClean="0">
                <a:solidFill>
                  <a:srgbClr val="17375E"/>
                </a:solidFill>
                <a:latin typeface="+mj-lt"/>
                <a:cs typeface="Arial" panose="020B0604020202020204" pitchFamily="34" charset="0"/>
              </a:rPr>
              <a:t> National Chemical Information Center</a:t>
            </a:r>
            <a:endParaRPr lang="zh-CN" altLang="en-US" sz="600" b="0" i="1" dirty="0">
              <a:solidFill>
                <a:srgbClr val="17375E"/>
              </a:solidFill>
              <a:latin typeface="+mj-lt"/>
              <a:cs typeface="Arial" panose="020B0604020202020204" pitchFamily="34" charset="0"/>
            </a:endParaRPr>
          </a:p>
        </p:txBody>
      </p:sp>
      <p:cxnSp>
        <p:nvCxnSpPr>
          <p:cNvPr id="12" name="直接连接符 11"/>
          <p:cNvCxnSpPr/>
          <p:nvPr userDrawn="1"/>
        </p:nvCxnSpPr>
        <p:spPr>
          <a:xfrm>
            <a:off x="2151766" y="228578"/>
            <a:ext cx="6732000" cy="1588"/>
          </a:xfrm>
          <a:prstGeom prst="line">
            <a:avLst/>
          </a:prstGeom>
          <a:ln w="127"/>
        </p:spPr>
        <p:style>
          <a:lnRef idx="1">
            <a:schemeClr val="dk1"/>
          </a:lnRef>
          <a:fillRef idx="0">
            <a:schemeClr val="dk1"/>
          </a:fillRef>
          <a:effectRef idx="0">
            <a:schemeClr val="dk1"/>
          </a:effectRef>
          <a:fontRef idx="minor">
            <a:schemeClr val="tx1"/>
          </a:fontRef>
        </p:style>
      </p:cxnSp>
      <p:sp>
        <p:nvSpPr>
          <p:cNvPr id="13" name="TextBox 12"/>
          <p:cNvSpPr txBox="1"/>
          <p:nvPr userDrawn="1"/>
        </p:nvSpPr>
        <p:spPr>
          <a:xfrm>
            <a:off x="7605733" y="38100"/>
            <a:ext cx="1345240" cy="230832"/>
          </a:xfrm>
          <a:prstGeom prst="rect">
            <a:avLst/>
          </a:prstGeom>
          <a:noFill/>
        </p:spPr>
        <p:txBody>
          <a:bodyPr wrap="none" rtlCol="0">
            <a:spAutoFit/>
          </a:bodyPr>
          <a:lstStyle/>
          <a:p>
            <a:r>
              <a:rPr lang="en-US" altLang="zh-CN" sz="900" i="1" dirty="0" smtClean="0">
                <a:solidFill>
                  <a:srgbClr val="17375E"/>
                </a:solidFill>
                <a:latin typeface="Arial Black" panose="020B0A04020102020204" pitchFamily="34" charset="0"/>
              </a:rPr>
              <a:t>CNCIC  Consulting</a:t>
            </a:r>
            <a:endParaRPr lang="zh-CN" altLang="en-US" sz="900" i="1" dirty="0">
              <a:solidFill>
                <a:srgbClr val="17375E"/>
              </a:solidFill>
              <a:latin typeface="Arial Black" panose="020B0A04020102020204" pitchFamily="34" charset="0"/>
            </a:endParaRPr>
          </a:p>
        </p:txBody>
      </p:sp>
      <p:pic>
        <p:nvPicPr>
          <p:cNvPr id="54275" name="Picture 3" descr="D:\2009市场\各种模板和业务介绍PPT\ppt\logo2-ppt.png"/>
          <p:cNvPicPr>
            <a:picLocks noChangeAspect="1" noChangeArrowheads="1"/>
          </p:cNvPicPr>
          <p:nvPr userDrawn="1"/>
        </p:nvPicPr>
        <p:blipFill>
          <a:blip r:embed="rId16" cstate="print"/>
          <a:srcRect/>
          <a:stretch>
            <a:fillRect/>
          </a:stretch>
        </p:blipFill>
        <p:spPr bwMode="auto">
          <a:xfrm>
            <a:off x="8951914" y="-19050"/>
            <a:ext cx="193314" cy="3571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14414" y="2000240"/>
            <a:ext cx="3857625" cy="583565"/>
          </a:xfrm>
          <a:prstGeom prst="rect">
            <a:avLst/>
          </a:prstGeom>
          <a:noFill/>
          <a:effectLst>
            <a:outerShdw blurRad="25400" dist="38100" dir="3000000" algn="ctr" rotWithShape="0">
              <a:srgbClr val="000000"/>
            </a:outerShdw>
          </a:effectLst>
        </p:spPr>
        <p:txBody>
          <a:bodyPr wrap="none" rtlCol="0">
            <a:spAutoFit/>
          </a:bodyPr>
          <a:lstStyle/>
          <a:p>
            <a:r>
              <a:rPr lang="zh-CN" altLang="en-US" sz="3200" b="1" dirty="0" smtClean="0">
                <a:solidFill>
                  <a:schemeClr val="bg1"/>
                </a:solidFill>
              </a:rPr>
              <a:t>先进煤气化技术介绍</a:t>
            </a:r>
            <a:endParaRPr lang="zh-CN" altLang="en-US" sz="3200" dirty="0">
              <a:solidFill>
                <a:schemeClr val="bg1"/>
              </a:solidFill>
            </a:endParaRPr>
          </a:p>
        </p:txBody>
      </p:sp>
      <p:sp>
        <p:nvSpPr>
          <p:cNvPr id="5" name="文本框 4"/>
          <p:cNvSpPr txBox="1"/>
          <p:nvPr/>
        </p:nvSpPr>
        <p:spPr>
          <a:xfrm>
            <a:off x="2795270" y="2981325"/>
            <a:ext cx="4533900" cy="398780"/>
          </a:xfrm>
          <a:prstGeom prst="rect">
            <a:avLst/>
          </a:prstGeom>
          <a:noFill/>
        </p:spPr>
        <p:txBody>
          <a:bodyPr wrap="square" rtlCol="0">
            <a:spAutoFit/>
          </a:bodyPr>
          <a:lstStyle/>
          <a:p>
            <a:r>
              <a:rPr lang="zh-CN" altLang="en-US" sz="2000" b="1" dirty="0" smtClean="0">
                <a:solidFill>
                  <a:schemeClr val="bg1"/>
                </a:solidFill>
              </a:rPr>
              <a:t>第四组  乔金辉  李发鸿  常云升 苑少宽</a:t>
            </a:r>
            <a:endParaRPr lang="zh-CN" altLang="en-US" sz="200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413792" y="1359150"/>
            <a:ext cx="8604448" cy="5100313"/>
          </a:xfrm>
          <a:prstGeom prst="roundRect">
            <a:avLst/>
          </a:prstGeom>
          <a:solidFill>
            <a:srgbClr val="21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p:nvPr>
        </p:nvSpPr>
        <p:spPr>
          <a:xfrm>
            <a:off x="467544" y="188640"/>
            <a:ext cx="8229600" cy="1143000"/>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en-US" altLang="zh-CN" dirty="0" smtClean="0"/>
              <a:t> </a:t>
            </a:r>
            <a:endParaRPr lang="zh-CN" altLang="en-US" dirty="0"/>
          </a:p>
        </p:txBody>
      </p:sp>
      <p:sp>
        <p:nvSpPr>
          <p:cNvPr id="7" name="矩形 6"/>
          <p:cNvSpPr/>
          <p:nvPr/>
        </p:nvSpPr>
        <p:spPr>
          <a:xfrm>
            <a:off x="971600" y="476672"/>
            <a:ext cx="684076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新魏" panose="02010800040101010101" pitchFamily="2" charset="-122"/>
                <a:ea typeface="华文新魏" panose="02010800040101010101" pitchFamily="2" charset="-122"/>
              </a:rPr>
              <a:t>先进</a:t>
            </a:r>
            <a:r>
              <a:rPr lang="zh-CN" altLang="en-US" sz="2800" dirty="0" smtClean="0">
                <a:solidFill>
                  <a:schemeClr val="tx1"/>
                </a:solidFill>
                <a:latin typeface="华文新魏" panose="02010800040101010101" pitchFamily="2" charset="-122"/>
                <a:ea typeface="华文新魏" panose="02010800040101010101" pitchFamily="2" charset="-122"/>
              </a:rPr>
              <a:t>的煤气化技术</a:t>
            </a:r>
            <a:r>
              <a:rPr lang="en-US" altLang="zh-CN" sz="2800" dirty="0" smtClean="0">
                <a:solidFill>
                  <a:schemeClr val="tx1"/>
                </a:solidFill>
                <a:latin typeface="华文新魏" panose="02010800040101010101" pitchFamily="2" charset="-122"/>
                <a:ea typeface="华文新魏" panose="02010800040101010101" pitchFamily="2" charset="-122"/>
              </a:rPr>
              <a:t>——</a:t>
            </a:r>
            <a:r>
              <a:rPr lang="zh-CN" altLang="en-US" sz="2800" dirty="0" smtClean="0">
                <a:solidFill>
                  <a:schemeClr val="tx1"/>
                </a:solidFill>
                <a:latin typeface="华文新魏" panose="02010800040101010101" pitchFamily="2" charset="-122"/>
                <a:ea typeface="华文新魏" panose="02010800040101010101" pitchFamily="2" charset="-122"/>
              </a:rPr>
              <a:t>水冷壁技术</a:t>
            </a:r>
            <a:endParaRPr lang="zh-CN" altLang="en-US" sz="2800" dirty="0">
              <a:solidFill>
                <a:schemeClr val="tx1"/>
              </a:solidFill>
              <a:latin typeface="华文新魏" panose="02010800040101010101" pitchFamily="2" charset="-122"/>
              <a:ea typeface="华文新魏" panose="02010800040101010101" pitchFamily="2" charset="-122"/>
            </a:endParaRPr>
          </a:p>
        </p:txBody>
      </p:sp>
      <p:sp>
        <p:nvSpPr>
          <p:cNvPr id="8" name="圆角矩形 7"/>
          <p:cNvSpPr/>
          <p:nvPr/>
        </p:nvSpPr>
        <p:spPr>
          <a:xfrm>
            <a:off x="611560" y="1569047"/>
            <a:ext cx="8208912" cy="4680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079612" y="1834688"/>
            <a:ext cx="6408712" cy="1754326"/>
          </a:xfrm>
          <a:prstGeom prst="rect">
            <a:avLst/>
          </a:prstGeom>
          <a:noFill/>
        </p:spPr>
        <p:txBody>
          <a:bodyPr wrap="square" rtlCol="0">
            <a:spAutoFit/>
          </a:bodyPr>
          <a:lstStyle/>
          <a:p>
            <a:pPr>
              <a:spcBef>
                <a:spcPct val="50000"/>
              </a:spcBef>
            </a:pPr>
            <a:r>
              <a:rPr lang="zh-CN" altLang="en-US" b="1" dirty="0" smtClean="0"/>
              <a:t>   目前</a:t>
            </a:r>
            <a:r>
              <a:rPr lang="zh-CN" altLang="en-US" b="1" dirty="0"/>
              <a:t>国内应用较多的加压气流床气化技术主要有两大类别，即水煤浆耐火砖技术与干粉水冷壁技术。与这两种技术相比，应用</a:t>
            </a:r>
            <a:r>
              <a:rPr lang="zh-CN" altLang="en-US" b="1" dirty="0">
                <a:solidFill>
                  <a:srgbClr val="FF0000"/>
                </a:solidFill>
              </a:rPr>
              <a:t>水煤浆水冷壁气化</a:t>
            </a:r>
            <a:r>
              <a:rPr lang="zh-CN" altLang="en-US" b="1" dirty="0" smtClean="0">
                <a:solidFill>
                  <a:srgbClr val="FF0000"/>
                </a:solidFill>
              </a:rPr>
              <a:t>技术</a:t>
            </a:r>
            <a:r>
              <a:rPr lang="zh-CN" altLang="en-US" b="1" dirty="0" smtClean="0"/>
              <a:t>则</a:t>
            </a:r>
            <a:r>
              <a:rPr lang="zh-CN" altLang="en-US" b="1" dirty="0"/>
              <a:t>充分发挥出了水煤浆耐火砖和干粉水冷壁技术的全部优点，同时又有效避开了他们的不足之处，代表了我国自主知识产权的煤气化技术超越了国际先进煤气化水平</a:t>
            </a:r>
            <a:r>
              <a:rPr lang="zh-CN" altLang="en-US" b="1" dirty="0" smtClean="0"/>
              <a:t>。</a:t>
            </a:r>
            <a:endParaRPr lang="zh-CN" altLang="en-US" b="1" dirty="0"/>
          </a:p>
        </p:txBody>
      </p:sp>
      <p:sp>
        <p:nvSpPr>
          <p:cNvPr id="12" name="TextBox 11"/>
          <p:cNvSpPr txBox="1"/>
          <p:nvPr/>
        </p:nvSpPr>
        <p:spPr>
          <a:xfrm>
            <a:off x="2987824" y="3658404"/>
            <a:ext cx="3456384" cy="461665"/>
          </a:xfrm>
          <a:prstGeom prst="rect">
            <a:avLst/>
          </a:prstGeom>
          <a:noFill/>
        </p:spPr>
        <p:txBody>
          <a:bodyPr wrap="square" rtlCol="0">
            <a:spAutoFit/>
          </a:bodyPr>
          <a:lstStyle/>
          <a:p>
            <a:r>
              <a:rPr lang="zh-CN" altLang="en-US" b="1" dirty="0" smtClean="0"/>
              <a:t>                       </a:t>
            </a:r>
            <a:r>
              <a:rPr lang="zh-CN" altLang="en-US" sz="2400" b="1" dirty="0" smtClean="0"/>
              <a:t>概述</a:t>
            </a:r>
            <a:endParaRPr lang="zh-CN" altLang="en-US" sz="2400" b="1" dirty="0"/>
          </a:p>
        </p:txBody>
      </p:sp>
      <p:sp>
        <p:nvSpPr>
          <p:cNvPr id="13" name="TextBox 12"/>
          <p:cNvSpPr txBox="1"/>
          <p:nvPr/>
        </p:nvSpPr>
        <p:spPr>
          <a:xfrm>
            <a:off x="1081559" y="4140139"/>
            <a:ext cx="6874817" cy="1477328"/>
          </a:xfrm>
          <a:prstGeom prst="rect">
            <a:avLst/>
          </a:prstGeom>
          <a:noFill/>
        </p:spPr>
        <p:txBody>
          <a:bodyPr wrap="square" rtlCol="0">
            <a:spAutoFit/>
          </a:bodyPr>
          <a:lstStyle/>
          <a:p>
            <a:r>
              <a:rPr lang="zh-CN" altLang="en-US" b="1" dirty="0" smtClean="0">
                <a:latin typeface="+mn-ea"/>
              </a:rPr>
              <a:t>水煤浆水冷壁气化炉为湿法煤浆进料，下行气化，分级送氧，水冷壁由垂直管构成。</a:t>
            </a:r>
            <a:r>
              <a:rPr lang="zh-CN" altLang="en-US" b="1" dirty="0"/>
              <a:t>气化炉内</a:t>
            </a:r>
            <a:r>
              <a:rPr lang="zh-CN" altLang="en-US" b="1" dirty="0" smtClean="0"/>
              <a:t>件是</a:t>
            </a:r>
            <a:r>
              <a:rPr lang="zh-CN" altLang="en-US" b="1" dirty="0"/>
              <a:t>一台膜式水冷壁，安装在整个气化炉承压外壳中。气化炉运行时，气化反应段膜式壁固化的灰渣层，能够对水冷壁起保护作用，防止水冷壁管受到熔渣的侵蚀，达到“</a:t>
            </a:r>
            <a:r>
              <a:rPr lang="zh-CN" altLang="en-US" b="1" dirty="0">
                <a:solidFill>
                  <a:srgbClr val="FF0000"/>
                </a:solidFill>
              </a:rPr>
              <a:t>以渣抗渣</a:t>
            </a:r>
            <a:r>
              <a:rPr lang="zh-CN" altLang="en-US" b="1" dirty="0"/>
              <a:t>”的效果</a:t>
            </a:r>
            <a:r>
              <a:rPr lang="zh-CN" altLang="en-US" b="1" dirty="0" smtClean="0"/>
              <a:t>。</a:t>
            </a:r>
            <a:endParaRPr lang="zh-CN" altLang="en-US" b="1" dirty="0"/>
          </a:p>
        </p:txBody>
      </p:sp>
    </p:spTree>
    <p:extLst>
      <p:ext uri="{BB962C8B-B14F-4D97-AF65-F5344CB8AC3E}">
        <p14:creationId xmlns:p14="http://schemas.microsoft.com/office/powerpoint/2010/main" val="27384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657" y="590505"/>
            <a:ext cx="7057303" cy="511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19872" y="5789022"/>
            <a:ext cx="3744416" cy="369332"/>
          </a:xfrm>
          <a:prstGeom prst="rect">
            <a:avLst/>
          </a:prstGeom>
          <a:noFill/>
        </p:spPr>
        <p:txBody>
          <a:bodyPr wrap="square" rtlCol="0">
            <a:spAutoFit/>
          </a:bodyPr>
          <a:lstStyle/>
          <a:p>
            <a:r>
              <a:rPr lang="zh-CN" altLang="en-US" b="1" dirty="0" smtClean="0"/>
              <a:t>水煤浆水冷壁气化图</a:t>
            </a:r>
            <a:endParaRPr lang="zh-CN" altLang="en-US" b="1" dirty="0"/>
          </a:p>
        </p:txBody>
      </p:sp>
    </p:spTree>
    <p:extLst>
      <p:ext uri="{BB962C8B-B14F-4D97-AF65-F5344CB8AC3E}">
        <p14:creationId xmlns:p14="http://schemas.microsoft.com/office/powerpoint/2010/main" val="211664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27584" y="692696"/>
            <a:ext cx="7776864" cy="3539430"/>
          </a:xfrm>
          <a:prstGeom prst="rect">
            <a:avLst/>
          </a:prstGeom>
          <a:noFill/>
        </p:spPr>
        <p:txBody>
          <a:bodyPr wrap="square" rtlCol="0">
            <a:spAutoFit/>
          </a:bodyPr>
          <a:lstStyle/>
          <a:p>
            <a:r>
              <a:rPr lang="zh-CN" altLang="en-US" sz="2800" dirty="0" smtClean="0"/>
              <a:t>运行时</a:t>
            </a:r>
            <a:r>
              <a:rPr lang="en-US" altLang="zh-CN" sz="2800" dirty="0" smtClean="0"/>
              <a:t>85%</a:t>
            </a:r>
            <a:r>
              <a:rPr lang="zh-CN" altLang="en-US" sz="2800" dirty="0" smtClean="0"/>
              <a:t>的氧气和全部水煤浆料从炉膛顶部的主喷嘴供入，其余氧气则从均匀布置于气化炉侧壁同一高度的</a:t>
            </a:r>
            <a:r>
              <a:rPr lang="en-US" altLang="zh-CN" sz="2800" dirty="0" smtClean="0"/>
              <a:t>3</a:t>
            </a:r>
            <a:r>
              <a:rPr lang="zh-CN" altLang="en-US" sz="2800" dirty="0" smtClean="0"/>
              <a:t>个水平喷嘴供入。水冷壁采用由鳍片链接的垂直水冷管束组成，内侧铺设耐火材料涂层，外侧为充满保护气的环形空腔和不锈钢外壳。管内采用强制循环，汽包中的饱和水通过循环泵从底部进入水冷壁，吸收热最后从顶部流出返回汽包，进行汽水分离。</a:t>
            </a:r>
            <a:endParaRPr lang="zh-CN" altLang="en-US" sz="2800" dirty="0"/>
          </a:p>
        </p:txBody>
      </p:sp>
    </p:spTree>
    <p:extLst>
      <p:ext uri="{BB962C8B-B14F-4D97-AF65-F5344CB8AC3E}">
        <p14:creationId xmlns:p14="http://schemas.microsoft.com/office/powerpoint/2010/main" val="118435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7" y="1376009"/>
            <a:ext cx="4896544" cy="335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4728360"/>
            <a:ext cx="4752528" cy="646331"/>
          </a:xfrm>
          <a:prstGeom prst="rect">
            <a:avLst/>
          </a:prstGeom>
          <a:noFill/>
        </p:spPr>
        <p:txBody>
          <a:bodyPr wrap="square" rtlCol="0">
            <a:spAutoFit/>
          </a:bodyPr>
          <a:lstStyle/>
          <a:p>
            <a:r>
              <a:rPr lang="zh-CN" altLang="en-US" b="1" dirty="0"/>
              <a:t>气化</a:t>
            </a:r>
            <a:r>
              <a:rPr lang="zh-CN" altLang="en-US" b="1" dirty="0" smtClean="0"/>
              <a:t>炉中心和近壁面气体温度，渣层表面温度，耐火涂层表面温度</a:t>
            </a:r>
            <a:endParaRPr lang="zh-CN" altLang="en-US" b="1" dirty="0"/>
          </a:p>
        </p:txBody>
      </p:sp>
      <p:sp>
        <p:nvSpPr>
          <p:cNvPr id="4" name="横卷形 3"/>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 name="矩形 4"/>
          <p:cNvSpPr/>
          <p:nvPr/>
        </p:nvSpPr>
        <p:spPr>
          <a:xfrm>
            <a:off x="1043608" y="516571"/>
            <a:ext cx="220457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华文楷体" panose="02010600040101010101" pitchFamily="2" charset="-122"/>
                <a:ea typeface="华文楷体" panose="02010600040101010101" pitchFamily="2" charset="-122"/>
              </a:rPr>
              <a:t>水冷壁技术</a:t>
            </a:r>
            <a:endParaRPr lang="zh-CN" altLang="en-US" sz="2400" b="1" dirty="0">
              <a:solidFill>
                <a:schemeClr val="tx1"/>
              </a:solidFill>
              <a:latin typeface="华文楷体" panose="02010600040101010101" pitchFamily="2" charset="-122"/>
              <a:ea typeface="华文楷体" panose="02010600040101010101" pitchFamily="2" charset="-122"/>
            </a:endParaRPr>
          </a:p>
        </p:txBody>
      </p:sp>
      <p:sp>
        <p:nvSpPr>
          <p:cNvPr id="6" name="TextBox 5"/>
          <p:cNvSpPr txBox="1"/>
          <p:nvPr/>
        </p:nvSpPr>
        <p:spPr>
          <a:xfrm>
            <a:off x="5399310" y="1503148"/>
            <a:ext cx="3061122" cy="4247317"/>
          </a:xfrm>
          <a:prstGeom prst="rect">
            <a:avLst/>
          </a:prstGeom>
          <a:noFill/>
        </p:spPr>
        <p:txBody>
          <a:bodyPr wrap="square" rtlCol="0">
            <a:spAutoFit/>
          </a:bodyPr>
          <a:lstStyle/>
          <a:p>
            <a:r>
              <a:rPr lang="zh-CN" altLang="en-US" b="1" dirty="0" smtClean="0">
                <a:latin typeface="微软雅黑 Light" panose="020B0502040204020203" pitchFamily="34" charset="-122"/>
                <a:ea typeface="微软雅黑 Light" panose="020B0502040204020203" pitchFamily="34" charset="-122"/>
              </a:rPr>
              <a:t>炉内耐火涂层温度最高点位于气化炉顶部区域，这是由于</a:t>
            </a:r>
            <a:r>
              <a:rPr lang="zh-CN" altLang="en-US" b="1" dirty="0" smtClean="0">
                <a:solidFill>
                  <a:srgbClr val="FF0000"/>
                </a:solidFill>
                <a:latin typeface="微软雅黑 Light" panose="020B0502040204020203" pitchFamily="34" charset="-122"/>
                <a:ea typeface="微软雅黑 Light" panose="020B0502040204020203" pitchFamily="34" charset="-122"/>
              </a:rPr>
              <a:t>此处火焰辐射强度最大</a:t>
            </a:r>
            <a:r>
              <a:rPr lang="zh-CN" altLang="en-US" b="1" dirty="0" smtClean="0">
                <a:latin typeface="微软雅黑 Light" panose="020B0502040204020203" pitchFamily="34" charset="-122"/>
                <a:ea typeface="微软雅黑 Light" panose="020B0502040204020203" pitchFamily="34" charset="-122"/>
              </a:rPr>
              <a:t>，二次氧喷嘴附近耐火层温度显著上升，温度跨度超过</a:t>
            </a:r>
            <a:r>
              <a:rPr lang="en-US" altLang="zh-CN" b="1" dirty="0" smtClean="0">
                <a:latin typeface="微软雅黑 Light" panose="020B0502040204020203" pitchFamily="34" charset="-122"/>
                <a:ea typeface="微软雅黑 Light" panose="020B0502040204020203" pitchFamily="34" charset="-122"/>
              </a:rPr>
              <a:t>200</a:t>
            </a:r>
            <a:r>
              <a:rPr lang="zh-CN" altLang="en-US" b="1" dirty="0" smtClean="0">
                <a:latin typeface="微软雅黑 Light" panose="020B0502040204020203" pitchFamily="34" charset="-122"/>
                <a:ea typeface="微软雅黑 Light" panose="020B0502040204020203" pitchFamily="34" charset="-122"/>
              </a:rPr>
              <a:t>℃，说明此处的耐火涂层内部存在较大的应力不均。值得指出，由于采用分级给氧技术，该气化炉的炉内温度分布与其余类型水冷壁气化炉有显著不同：呈现出沿轴向</a:t>
            </a:r>
            <a:r>
              <a:rPr lang="zh-CN" altLang="en-US" b="1" dirty="0" smtClean="0">
                <a:solidFill>
                  <a:srgbClr val="FF0000"/>
                </a:solidFill>
                <a:latin typeface="微软雅黑 Light" panose="020B0502040204020203" pitchFamily="34" charset="-122"/>
                <a:ea typeface="微软雅黑 Light" panose="020B0502040204020203" pitchFamily="34" charset="-122"/>
              </a:rPr>
              <a:t>先下降后上升再下降</a:t>
            </a:r>
            <a:r>
              <a:rPr lang="zh-CN" altLang="en-US" b="1" dirty="0" smtClean="0">
                <a:latin typeface="微软雅黑 Light" panose="020B0502040204020203" pitchFamily="34" charset="-122"/>
                <a:ea typeface="微软雅黑 Light" panose="020B0502040204020203" pitchFamily="34" charset="-122"/>
              </a:rPr>
              <a:t>的趋势，这意味着其炉内传热和壁面渣层厚度与其余炉壁与还会存在较大的差别。</a:t>
            </a:r>
            <a:endParaRPr lang="zh-CN" altLang="en-US" b="1" dirty="0">
              <a:latin typeface="微软雅黑 Light" panose="020B0502040204020203" pitchFamily="34" charset="-122"/>
              <a:ea typeface="微软雅黑 Light" panose="020B0502040204020203" pitchFamily="34" charset="-122"/>
            </a:endParaRPr>
          </a:p>
        </p:txBody>
      </p:sp>
      <p:sp>
        <p:nvSpPr>
          <p:cNvPr id="8" name="圆角矩形 7"/>
          <p:cNvSpPr/>
          <p:nvPr/>
        </p:nvSpPr>
        <p:spPr>
          <a:xfrm>
            <a:off x="5399310" y="1304166"/>
            <a:ext cx="3061122" cy="4645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083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1006703" y="548680"/>
            <a:ext cx="194421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华文楷体" panose="02010600040101010101" pitchFamily="2" charset="-122"/>
                <a:ea typeface="华文楷体" panose="02010600040101010101" pitchFamily="2" charset="-122"/>
              </a:rPr>
              <a:t>水冷壁技术</a:t>
            </a:r>
            <a:endParaRPr lang="zh-CN" altLang="en-US" sz="2400" b="1" dirty="0">
              <a:solidFill>
                <a:schemeClr val="tx1"/>
              </a:solidFill>
              <a:latin typeface="华文楷体" panose="02010600040101010101" pitchFamily="2" charset="-122"/>
              <a:ea typeface="华文楷体" panose="02010600040101010101"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371204"/>
            <a:ext cx="5591247" cy="337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4723" y="4743702"/>
            <a:ext cx="2520280" cy="400110"/>
          </a:xfrm>
          <a:prstGeom prst="rect">
            <a:avLst/>
          </a:prstGeom>
          <a:noFill/>
        </p:spPr>
        <p:txBody>
          <a:bodyPr wrap="square" rtlCol="0">
            <a:spAutoFit/>
          </a:bodyPr>
          <a:lstStyle/>
          <a:p>
            <a:r>
              <a:rPr lang="zh-CN" altLang="en-US" sz="2000" b="1" dirty="0" smtClean="0">
                <a:latin typeface="微软雅黑 Light" panose="020B0502040204020203" pitchFamily="34" charset="-122"/>
                <a:ea typeface="微软雅黑 Light" panose="020B0502040204020203" pitchFamily="34" charset="-122"/>
              </a:rPr>
              <a:t>渣层厚度分布图</a:t>
            </a:r>
            <a:endParaRPr lang="zh-CN" altLang="en-US" sz="2000" b="1" dirty="0">
              <a:latin typeface="微软雅黑 Light" panose="020B0502040204020203" pitchFamily="34" charset="-122"/>
              <a:ea typeface="微软雅黑 Light" panose="020B0502040204020203" pitchFamily="34" charset="-122"/>
            </a:endParaRPr>
          </a:p>
        </p:txBody>
      </p:sp>
      <p:sp>
        <p:nvSpPr>
          <p:cNvPr id="5" name="TextBox 4"/>
          <p:cNvSpPr txBox="1"/>
          <p:nvPr/>
        </p:nvSpPr>
        <p:spPr>
          <a:xfrm>
            <a:off x="5645601" y="1398362"/>
            <a:ext cx="3024336" cy="4801314"/>
          </a:xfrm>
          <a:prstGeom prst="rect">
            <a:avLst/>
          </a:prstGeom>
          <a:noFill/>
        </p:spPr>
        <p:txBody>
          <a:bodyPr wrap="square" rtlCol="0">
            <a:spAutoFit/>
          </a:bodyPr>
          <a:lstStyle/>
          <a:p>
            <a:r>
              <a:rPr lang="zh-CN" altLang="en-US" dirty="0" smtClean="0"/>
              <a:t>可见渣层厚度呈现出</a:t>
            </a:r>
            <a:r>
              <a:rPr lang="zh-CN" altLang="en-US" dirty="0" smtClean="0">
                <a:solidFill>
                  <a:srgbClr val="FF0000"/>
                </a:solidFill>
              </a:rPr>
              <a:t>先增加后减少再增加</a:t>
            </a:r>
            <a:r>
              <a:rPr lang="zh-CN" altLang="en-US" dirty="0" smtClean="0"/>
              <a:t>的趋势。影响渣层厚度的因素包括</a:t>
            </a:r>
            <a:r>
              <a:rPr lang="zh-CN" altLang="en-US" dirty="0" smtClean="0">
                <a:solidFill>
                  <a:srgbClr val="FF0000"/>
                </a:solidFill>
              </a:rPr>
              <a:t>灰渣沉积量和壁面传热量</a:t>
            </a:r>
            <a:r>
              <a:rPr lang="zh-CN" altLang="en-US" dirty="0" smtClean="0"/>
              <a:t>，前者主要影响液态渣层厚度，后者主要影响固态渣层厚度。由于水冷壁气化炉中固态渣层厚度占总渣层厚度的绝大部，因此渣层厚度的变化趋势主要由炉内温度分布决定。气化炉顶部区域渣层厚度最薄，因为此处的辐射换热量最大且灰渣沉积总量最小。氧气的分级供给降低了中心火焰的温度，在一定程度上增加了顶层渣层的厚度，提升水冷壁的安全性</a:t>
            </a:r>
            <a:endParaRPr lang="zh-CN" altLang="en-US" dirty="0"/>
          </a:p>
        </p:txBody>
      </p:sp>
      <p:sp>
        <p:nvSpPr>
          <p:cNvPr id="6" name="TextBox 5"/>
          <p:cNvSpPr txBox="1"/>
          <p:nvPr/>
        </p:nvSpPr>
        <p:spPr>
          <a:xfrm>
            <a:off x="683568" y="5188550"/>
            <a:ext cx="4176464" cy="1477328"/>
          </a:xfrm>
          <a:prstGeom prst="rect">
            <a:avLst/>
          </a:prstGeom>
          <a:noFill/>
        </p:spPr>
        <p:txBody>
          <a:bodyPr wrap="square" rtlCol="0">
            <a:spAutoFit/>
          </a:bodyPr>
          <a:lstStyle/>
          <a:p>
            <a:r>
              <a:rPr lang="zh-CN" altLang="en-US" dirty="0" smtClean="0"/>
              <a:t>但二次氧喷嘴处温度显著升高，也导致该处的渣层厚度出现骤降，增加了该处渣块脱落的可能性。这表明可通过</a:t>
            </a:r>
            <a:r>
              <a:rPr lang="zh-CN" altLang="en-US" dirty="0" smtClean="0">
                <a:solidFill>
                  <a:srgbClr val="FF0000"/>
                </a:solidFill>
              </a:rPr>
              <a:t>调节二次氧占总氧量的比例优化气化炉的</a:t>
            </a:r>
            <a:r>
              <a:rPr lang="zh-CN" altLang="en-US" dirty="0" smtClean="0">
                <a:solidFill>
                  <a:srgbClr val="FF0000"/>
                </a:solidFill>
              </a:rPr>
              <a:t>挂渣分布</a:t>
            </a:r>
            <a:r>
              <a:rPr lang="zh-CN" altLang="en-US" dirty="0" smtClean="0">
                <a:solidFill>
                  <a:srgbClr val="FF0000"/>
                </a:solidFill>
              </a:rPr>
              <a:t>。</a:t>
            </a:r>
            <a:endParaRPr lang="zh-CN" altLang="en-US" dirty="0">
              <a:solidFill>
                <a:srgbClr val="FF0000"/>
              </a:solidFill>
            </a:endParaRPr>
          </a:p>
        </p:txBody>
      </p:sp>
      <p:sp>
        <p:nvSpPr>
          <p:cNvPr id="7" name="圆角矩形 6"/>
          <p:cNvSpPr/>
          <p:nvPr/>
        </p:nvSpPr>
        <p:spPr>
          <a:xfrm>
            <a:off x="5631973" y="1331421"/>
            <a:ext cx="3024336" cy="48324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91801" y="5135879"/>
            <a:ext cx="4359998" cy="1529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369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783399" y="3353650"/>
            <a:ext cx="7569021" cy="273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0800000">
            <a:off x="611560" y="1250342"/>
            <a:ext cx="7560840" cy="1746610"/>
          </a:xfrm>
          <a:prstGeom prst="roundRect">
            <a:avLst/>
          </a:prstGeom>
          <a:solidFill>
            <a:srgbClr val="21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83399" y="1250342"/>
            <a:ext cx="7236804" cy="16568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899592" y="476672"/>
            <a:ext cx="223224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华文新魏" panose="02010800040101010101" pitchFamily="2" charset="-122"/>
                <a:ea typeface="华文新魏" panose="02010800040101010101" pitchFamily="2" charset="-122"/>
              </a:rPr>
              <a:t>水冷壁技术</a:t>
            </a:r>
            <a:endParaRPr lang="zh-CN" altLang="en-US" sz="2400" b="1" dirty="0">
              <a:solidFill>
                <a:schemeClr val="tx1"/>
              </a:solidFill>
              <a:latin typeface="华文新魏" panose="02010800040101010101" pitchFamily="2" charset="-122"/>
              <a:ea typeface="华文新魏" panose="02010800040101010101" pitchFamily="2" charset="-122"/>
            </a:endParaRPr>
          </a:p>
        </p:txBody>
      </p:sp>
      <p:sp>
        <p:nvSpPr>
          <p:cNvPr id="6" name="TextBox 5"/>
          <p:cNvSpPr txBox="1"/>
          <p:nvPr/>
        </p:nvSpPr>
        <p:spPr>
          <a:xfrm>
            <a:off x="880228" y="1340103"/>
            <a:ext cx="7148156" cy="1477328"/>
          </a:xfrm>
          <a:prstGeom prst="rect">
            <a:avLst/>
          </a:prstGeom>
          <a:noFill/>
        </p:spPr>
        <p:txBody>
          <a:bodyPr wrap="square" rtlCol="0">
            <a:spAutoFit/>
          </a:bodyPr>
          <a:lstStyle/>
          <a:p>
            <a:r>
              <a:rPr lang="zh-CN" altLang="en-US" b="1" dirty="0">
                <a:latin typeface="华文楷体" panose="02010600040101010101" pitchFamily="2" charset="-122"/>
                <a:ea typeface="华文楷体" panose="02010600040101010101" pitchFamily="2" charset="-122"/>
              </a:rPr>
              <a:t>水冷壁最初设计时，目的并不是受热，而是为了冷却炉膛</a:t>
            </a:r>
            <a:r>
              <a:rPr lang="zh-CN" altLang="en-US" b="1" dirty="0" smtClean="0">
                <a:latin typeface="华文楷体" panose="02010600040101010101" pitchFamily="2" charset="-122"/>
                <a:ea typeface="华文楷体" panose="02010600040101010101" pitchFamily="2" charset="-122"/>
              </a:rPr>
              <a:t>使之</a:t>
            </a:r>
            <a:r>
              <a:rPr lang="zh-CN" altLang="en-US" b="1" dirty="0">
                <a:latin typeface="华文楷体" panose="02010600040101010101" pitchFamily="2" charset="-122"/>
                <a:ea typeface="华文楷体" panose="02010600040101010101" pitchFamily="2" charset="-122"/>
              </a:rPr>
              <a:t>不受高温破坏</a:t>
            </a:r>
            <a:r>
              <a:rPr lang="zh-CN" altLang="en-US" b="1" dirty="0" smtClean="0">
                <a:latin typeface="华文楷体" panose="02010600040101010101" pitchFamily="2" charset="-122"/>
                <a:ea typeface="华文楷体" panose="02010600040101010101" pitchFamily="2" charset="-122"/>
              </a:rPr>
              <a:t>。后来，由于</a:t>
            </a:r>
            <a:r>
              <a:rPr lang="zh-CN" altLang="en-US" b="1" dirty="0">
                <a:latin typeface="华文楷体" panose="02010600040101010101" pitchFamily="2" charset="-122"/>
                <a:ea typeface="华文楷体" panose="02010600040101010101" pitchFamily="2" charset="-122"/>
              </a:rPr>
              <a:t>其良好的热交换功能</a:t>
            </a:r>
            <a:r>
              <a:rPr lang="zh-CN" altLang="en-US" b="1" dirty="0" smtClean="0">
                <a:latin typeface="华文楷体" panose="02010600040101010101" pitchFamily="2" charset="-122"/>
                <a:ea typeface="华文楷体" panose="02010600040101010101" pitchFamily="2" charset="-122"/>
              </a:rPr>
              <a:t>，逐渐</a:t>
            </a:r>
            <a:r>
              <a:rPr lang="zh-CN" altLang="en-US" b="1" dirty="0">
                <a:latin typeface="华文楷体" panose="02010600040101010101" pitchFamily="2" charset="-122"/>
                <a:ea typeface="华文楷体" panose="02010600040101010101" pitchFamily="2" charset="-122"/>
              </a:rPr>
              <a:t>取代汽包成为锅炉主要受热部分</a:t>
            </a:r>
            <a:r>
              <a:rPr lang="zh-CN" altLang="en-US" b="1" dirty="0" smtClean="0">
                <a:latin typeface="华文楷体" panose="02010600040101010101" pitchFamily="2" charset="-122"/>
                <a:ea typeface="华文楷体" panose="02010600040101010101" pitchFamily="2" charset="-122"/>
              </a:rPr>
              <a:t>。水冷</a:t>
            </a:r>
            <a:r>
              <a:rPr lang="zh-CN" altLang="en-US" b="1" dirty="0">
                <a:latin typeface="华文楷体" panose="02010600040101010101" pitchFamily="2" charset="-122"/>
                <a:ea typeface="华文楷体" panose="02010600040101010101" pitchFamily="2" charset="-122"/>
              </a:rPr>
              <a:t>壁的作用是吸收炉膛中高温火焰或烟气的辐射热量，在管内产生蒸汽或热水，并</a:t>
            </a:r>
            <a:r>
              <a:rPr lang="zh-CN" altLang="en-US" b="1" dirty="0" smtClean="0">
                <a:latin typeface="华文楷体" panose="02010600040101010101" pitchFamily="2" charset="-122"/>
                <a:ea typeface="华文楷体" panose="02010600040101010101" pitchFamily="2" charset="-122"/>
              </a:rPr>
              <a:t>降低炉</a:t>
            </a:r>
            <a:r>
              <a:rPr lang="zh-CN" altLang="en-US" b="1" dirty="0">
                <a:latin typeface="华文楷体" panose="02010600040101010101" pitchFamily="2" charset="-122"/>
                <a:ea typeface="华文楷体" panose="02010600040101010101" pitchFamily="2" charset="-122"/>
              </a:rPr>
              <a:t>墙温度，保护炉墙。在大容量锅炉中，炉内火焰温度很高，热辐射的强度很大。</a:t>
            </a:r>
            <a:r>
              <a:rPr lang="zh-CN" altLang="en-US" b="1" dirty="0" smtClean="0">
                <a:latin typeface="华文楷体" panose="02010600040101010101" pitchFamily="2" charset="-122"/>
                <a:ea typeface="华文楷体" panose="02010600040101010101" pitchFamily="2" charset="-122"/>
              </a:rPr>
              <a:t>工作环境</a:t>
            </a:r>
            <a:r>
              <a:rPr lang="zh-CN" altLang="en-US" b="1" dirty="0">
                <a:latin typeface="华文楷体" panose="02010600040101010101" pitchFamily="2" charset="-122"/>
                <a:ea typeface="华文楷体" panose="02010600040101010101" pitchFamily="2" charset="-122"/>
              </a:rPr>
              <a:t>特别恶劣</a:t>
            </a:r>
          </a:p>
        </p:txBody>
      </p:sp>
      <p:sp>
        <p:nvSpPr>
          <p:cNvPr id="7" name="TextBox 6"/>
          <p:cNvSpPr txBox="1"/>
          <p:nvPr/>
        </p:nvSpPr>
        <p:spPr>
          <a:xfrm>
            <a:off x="899592" y="3429141"/>
            <a:ext cx="7560840" cy="2585323"/>
          </a:xfrm>
          <a:prstGeom prst="rect">
            <a:avLst/>
          </a:prstGeom>
          <a:noFill/>
        </p:spPr>
        <p:txBody>
          <a:bodyPr wrap="square" rtlCol="0">
            <a:spAutoFit/>
          </a:bodyPr>
          <a:lstStyle/>
          <a:p>
            <a:r>
              <a:rPr lang="zh-CN" altLang="en-US" b="1" dirty="0">
                <a:latin typeface="华文楷体" panose="02010600040101010101" pitchFamily="2" charset="-122"/>
                <a:ea typeface="华文楷体" panose="02010600040101010101" pitchFamily="2" charset="-122"/>
              </a:rPr>
              <a:t>水冷壁的主要作用是：</a:t>
            </a:r>
          </a:p>
          <a:p>
            <a:r>
              <a:rPr lang="zh-CN" altLang="en-US" b="1" dirty="0">
                <a:latin typeface="华文楷体" panose="02010600040101010101" pitchFamily="2" charset="-122"/>
                <a:ea typeface="华文楷体" panose="02010600040101010101" pitchFamily="2" charset="-122"/>
              </a:rPr>
              <a:t> </a:t>
            </a:r>
          </a:p>
          <a:p>
            <a:r>
              <a:rPr lang="zh-CN" altLang="en-US" b="1" dirty="0" smtClean="0">
                <a:latin typeface="华文楷体" panose="02010600040101010101" pitchFamily="2" charset="-122"/>
                <a:ea typeface="华文楷体" panose="02010600040101010101" pitchFamily="2" charset="-122"/>
              </a:rPr>
              <a:t>（</a:t>
            </a:r>
            <a:r>
              <a:rPr lang="en-US" altLang="zh-CN" b="1" dirty="0" smtClean="0">
                <a:latin typeface="华文楷体" panose="02010600040101010101" pitchFamily="2" charset="-122"/>
                <a:ea typeface="华文楷体" panose="02010600040101010101" pitchFamily="2" charset="-122"/>
              </a:rPr>
              <a:t>1</a:t>
            </a:r>
            <a:r>
              <a:rPr lang="zh-CN" altLang="en-US" b="1" dirty="0" smtClean="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吸收炉内辐射热，将水加热成饱和蒸汽；</a:t>
            </a:r>
          </a:p>
          <a:p>
            <a:r>
              <a:rPr lang="zh-CN" altLang="en-US" b="1" dirty="0">
                <a:latin typeface="华文楷体" panose="02010600040101010101" pitchFamily="2" charset="-122"/>
                <a:ea typeface="华文楷体" panose="02010600040101010101" pitchFamily="2" charset="-122"/>
              </a:rPr>
              <a:t>  （</a:t>
            </a:r>
            <a:r>
              <a:rPr lang="en-US" altLang="zh-CN" b="1" dirty="0" smtClean="0">
                <a:latin typeface="华文楷体" panose="02010600040101010101" pitchFamily="2" charset="-122"/>
                <a:ea typeface="华文楷体" panose="02010600040101010101" pitchFamily="2" charset="-122"/>
              </a:rPr>
              <a:t>2</a:t>
            </a:r>
            <a:r>
              <a:rPr lang="zh-CN" altLang="en-US" b="1" dirty="0" smtClean="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保护炉墙，简化炉墙结构，减轻炉墙重量，这主要是由于水冷壁吸收炉内</a:t>
            </a:r>
            <a:r>
              <a:rPr lang="zh-CN" altLang="en-US" b="1" dirty="0" smtClean="0">
                <a:latin typeface="华文楷体" panose="02010600040101010101" pitchFamily="2" charset="-122"/>
                <a:ea typeface="华文楷体" panose="02010600040101010101" pitchFamily="2" charset="-122"/>
              </a:rPr>
              <a:t>辐射热</a:t>
            </a:r>
            <a:r>
              <a:rPr lang="zh-CN" altLang="en-US" b="1" dirty="0">
                <a:latin typeface="华文楷体" panose="02010600040101010101" pitchFamily="2" charset="-122"/>
                <a:ea typeface="华文楷体" panose="02010600040101010101" pitchFamily="2" charset="-122"/>
              </a:rPr>
              <a:t>，使炉墙温度降低的缘故</a:t>
            </a:r>
            <a:r>
              <a:rPr lang="zh-CN" altLang="en-US" b="1" dirty="0" smtClean="0">
                <a:latin typeface="华文楷体" panose="02010600040101010101" pitchFamily="2" charset="-122"/>
                <a:ea typeface="华文楷体" panose="02010600040101010101" pitchFamily="2" charset="-122"/>
              </a:rPr>
              <a:t>；</a:t>
            </a:r>
            <a:endParaRPr lang="zh-CN" altLang="en-US" b="1" dirty="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a:t>
            </a:r>
            <a:r>
              <a:rPr lang="en-US" altLang="zh-CN" b="1" dirty="0" smtClean="0">
                <a:latin typeface="华文楷体" panose="02010600040101010101" pitchFamily="2" charset="-122"/>
                <a:ea typeface="华文楷体" panose="02010600040101010101" pitchFamily="2" charset="-122"/>
              </a:rPr>
              <a:t>3</a:t>
            </a:r>
            <a:r>
              <a:rPr lang="zh-CN" altLang="en-US" b="1" dirty="0" smtClean="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吸收炉内热量，把烟气冷却到炉膛出口所允许的温度，这对减轻炉内结渣，</a:t>
            </a:r>
            <a:r>
              <a:rPr lang="zh-CN" altLang="en-US" b="1" dirty="0" smtClean="0">
                <a:latin typeface="华文楷体" panose="02010600040101010101" pitchFamily="2" charset="-122"/>
                <a:ea typeface="华文楷体" panose="02010600040101010101" pitchFamily="2" charset="-122"/>
              </a:rPr>
              <a:t>防止</a:t>
            </a:r>
            <a:r>
              <a:rPr lang="zh-CN" altLang="en-US" b="1" dirty="0">
                <a:latin typeface="华文楷体" panose="02010600040101010101" pitchFamily="2" charset="-122"/>
                <a:ea typeface="华文楷体" panose="02010600040101010101" pitchFamily="2" charset="-122"/>
              </a:rPr>
              <a:t>炉膛出口结渣都是有利的</a:t>
            </a:r>
            <a:r>
              <a:rPr lang="zh-CN" altLang="en-US" b="1" dirty="0" smtClean="0">
                <a:latin typeface="华文楷体" panose="02010600040101010101" pitchFamily="2" charset="-122"/>
                <a:ea typeface="华文楷体" panose="02010600040101010101" pitchFamily="2" charset="-122"/>
              </a:rPr>
              <a:t>；</a:t>
            </a:r>
            <a:endParaRPr lang="en-US" altLang="zh-CN" b="1" dirty="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a:t>
            </a:r>
            <a:r>
              <a:rPr lang="en-US" altLang="zh-CN" b="1" dirty="0" smtClean="0">
                <a:latin typeface="华文楷体" panose="02010600040101010101" pitchFamily="2" charset="-122"/>
                <a:ea typeface="华文楷体" panose="02010600040101010101" pitchFamily="2" charset="-122"/>
              </a:rPr>
              <a:t>4</a:t>
            </a:r>
            <a:r>
              <a:rPr lang="zh-CN" altLang="en-US" b="1" dirty="0" smtClean="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水冷壁在炉内高温下吸收辐射热，传热效果好，故能降低钢材消耗量及锅炉</a:t>
            </a:r>
            <a:r>
              <a:rPr lang="zh-CN" altLang="en-US" b="1" dirty="0" smtClean="0">
                <a:latin typeface="华文楷体" panose="02010600040101010101" pitchFamily="2" charset="-122"/>
                <a:ea typeface="华文楷体" panose="02010600040101010101" pitchFamily="2" charset="-122"/>
              </a:rPr>
              <a:t>造价</a:t>
            </a:r>
            <a:r>
              <a:rPr lang="zh-CN" altLang="en-US" b="1"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1787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827584" y="476672"/>
            <a:ext cx="230425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华文楷体" panose="02010600040101010101" pitchFamily="2" charset="-122"/>
                <a:ea typeface="华文楷体" panose="02010600040101010101" pitchFamily="2" charset="-122"/>
              </a:rPr>
              <a:t>水冷壁技术的应用</a:t>
            </a:r>
            <a:endParaRPr lang="zh-CN" altLang="en-US" sz="2000" b="1" dirty="0">
              <a:solidFill>
                <a:schemeClr val="tx1"/>
              </a:solidFill>
              <a:latin typeface="华文楷体" panose="02010600040101010101" pitchFamily="2" charset="-122"/>
              <a:ea typeface="华文楷体" panose="02010600040101010101" pitchFamily="2" charset="-122"/>
            </a:endParaRPr>
          </a:p>
        </p:txBody>
      </p:sp>
      <p:pic>
        <p:nvPicPr>
          <p:cNvPr id="4" name="图片 3" descr="timg?image&amp;quality=80&amp;size=b9999_10000&amp;sec=1508762956135&amp;di=9246e3a0e41d687d61e87a724a07ba62&amp;imgtype=0&amp;src=http%3A%2F%2Fyd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99792"/>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6988" y="1571387"/>
            <a:ext cx="5619187" cy="923330"/>
          </a:xfrm>
          <a:prstGeom prst="rect">
            <a:avLst/>
          </a:prstGeom>
        </p:spPr>
        <p:txBody>
          <a:bodyPr wrap="square">
            <a:spAutoFit/>
          </a:bodyPr>
          <a:lstStyle/>
          <a:p>
            <a:pPr lvl="0" algn="ctr"/>
            <a:r>
              <a:rPr lang="zh-CN" altLang="en-US" sz="54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第二代清华</a:t>
            </a:r>
            <a:r>
              <a:rPr lang="zh-CN" alt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炉</a:t>
            </a:r>
          </a:p>
        </p:txBody>
      </p:sp>
    </p:spTree>
    <p:extLst>
      <p:ext uri="{BB962C8B-B14F-4D97-AF65-F5344CB8AC3E}">
        <p14:creationId xmlns:p14="http://schemas.microsoft.com/office/powerpoint/2010/main" val="19404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39552" y="2636912"/>
            <a:ext cx="7992888"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55576" y="2710048"/>
            <a:ext cx="7632848" cy="3599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46948" y="980728"/>
            <a:ext cx="6408712" cy="1200329"/>
          </a:xfrm>
          <a:prstGeom prst="rect">
            <a:avLst/>
          </a:prstGeom>
          <a:noFill/>
        </p:spPr>
        <p:txBody>
          <a:bodyPr wrap="square" rtlCol="0">
            <a:spAutoFit/>
          </a:bodyPr>
          <a:lstStyle/>
          <a:p>
            <a:r>
              <a:rPr lang="en-US" altLang="zh-CN" b="1" dirty="0" smtClean="0">
                <a:latin typeface="微软雅黑 Light" panose="020B0502040204020203" pitchFamily="34" charset="-122"/>
                <a:ea typeface="微软雅黑 Light" panose="020B0502040204020203" pitchFamily="34" charset="-122"/>
              </a:rPr>
              <a:t>2005</a:t>
            </a:r>
            <a:r>
              <a:rPr lang="zh-CN" altLang="en-US" b="1" dirty="0" smtClean="0">
                <a:latin typeface="微软雅黑 Light" panose="020B0502040204020203" pitchFamily="34" charset="-122"/>
                <a:ea typeface="微软雅黑 Light" panose="020B0502040204020203" pitchFamily="34" charset="-122"/>
              </a:rPr>
              <a:t>年第二代清华炉水煤浆水冷壁技术揉入研发，</a:t>
            </a:r>
            <a:r>
              <a:rPr lang="en-US" altLang="zh-CN" b="1" dirty="0" smtClean="0">
                <a:latin typeface="微软雅黑 Light" panose="020B0502040204020203" pitchFamily="34" charset="-122"/>
                <a:ea typeface="微软雅黑 Light" panose="020B0502040204020203" pitchFamily="34" charset="-122"/>
              </a:rPr>
              <a:t>600</a:t>
            </a:r>
            <a:r>
              <a:rPr lang="zh-CN" altLang="en-US" b="1" dirty="0" smtClean="0">
                <a:latin typeface="微软雅黑 Light" panose="020B0502040204020203" pitchFamily="34" charset="-122"/>
                <a:ea typeface="微软雅黑 Light" panose="020B0502040204020203" pitchFamily="34" charset="-122"/>
              </a:rPr>
              <a:t>吨</a:t>
            </a:r>
            <a:r>
              <a:rPr lang="en-US" altLang="zh-CN" b="1" dirty="0" smtClean="0">
                <a:latin typeface="微软雅黑 Light" panose="020B0502040204020203" pitchFamily="34" charset="-122"/>
                <a:ea typeface="微软雅黑 Light" panose="020B0502040204020203" pitchFamily="34" charset="-122"/>
              </a:rPr>
              <a:t>/</a:t>
            </a:r>
            <a:r>
              <a:rPr lang="zh-CN" altLang="en-US" b="1" dirty="0" smtClean="0">
                <a:latin typeface="微软雅黑 Light" panose="020B0502040204020203" pitchFamily="34" charset="-122"/>
                <a:ea typeface="微软雅黑 Light" panose="020B0502040204020203" pitchFamily="34" charset="-122"/>
              </a:rPr>
              <a:t>天容量首套水煤浆水冷壁气化炉工业示范装置于</a:t>
            </a:r>
            <a:r>
              <a:rPr lang="en-US" altLang="zh-CN" b="1" dirty="0" smtClean="0">
                <a:latin typeface="微软雅黑 Light" panose="020B0502040204020203" pitchFamily="34" charset="-122"/>
                <a:ea typeface="微软雅黑 Light" panose="020B0502040204020203" pitchFamily="34" charset="-122"/>
              </a:rPr>
              <a:t>2011</a:t>
            </a:r>
            <a:r>
              <a:rPr lang="zh-CN" altLang="en-US" b="1" dirty="0" smtClean="0">
                <a:latin typeface="微软雅黑 Light" panose="020B0502040204020203" pitchFamily="34" charset="-122"/>
                <a:ea typeface="微软雅黑 Light" panose="020B0502040204020203" pitchFamily="34" charset="-122"/>
              </a:rPr>
              <a:t>年</a:t>
            </a:r>
            <a:r>
              <a:rPr lang="en-US" altLang="zh-CN" b="1" dirty="0" smtClean="0">
                <a:latin typeface="微软雅黑 Light" panose="020B0502040204020203" pitchFamily="34" charset="-122"/>
                <a:ea typeface="微软雅黑 Light" panose="020B0502040204020203" pitchFamily="34" charset="-122"/>
              </a:rPr>
              <a:t>8</a:t>
            </a:r>
            <a:r>
              <a:rPr lang="zh-CN" altLang="en-US" b="1" dirty="0" smtClean="0">
                <a:latin typeface="微软雅黑 Light" panose="020B0502040204020203" pitchFamily="34" charset="-122"/>
                <a:ea typeface="微软雅黑 Light" panose="020B0502040204020203" pitchFamily="34" charset="-122"/>
              </a:rPr>
              <a:t>月一次启动成功连续运行，首次头了即进如稳定运行状态，并连续、安全、稳定运行了</a:t>
            </a:r>
            <a:r>
              <a:rPr lang="en-US" altLang="zh-CN" b="1" dirty="0" smtClean="0">
                <a:latin typeface="微软雅黑 Light" panose="020B0502040204020203" pitchFamily="34" charset="-122"/>
                <a:ea typeface="微软雅黑 Light" panose="020B0502040204020203" pitchFamily="34" charset="-122"/>
              </a:rPr>
              <a:t>140</a:t>
            </a:r>
            <a:r>
              <a:rPr lang="zh-CN" altLang="en-US" b="1" dirty="0" smtClean="0">
                <a:latin typeface="微软雅黑 Light" panose="020B0502040204020203" pitchFamily="34" charset="-122"/>
                <a:ea typeface="微软雅黑 Light" panose="020B0502040204020203" pitchFamily="34" charset="-122"/>
              </a:rPr>
              <a:t>天。</a:t>
            </a:r>
            <a:endParaRPr lang="zh-CN" altLang="en-US" b="1" dirty="0">
              <a:latin typeface="微软雅黑 Light" panose="020B0502040204020203" pitchFamily="34" charset="-122"/>
              <a:ea typeface="微软雅黑 Light" panose="020B0502040204020203" pitchFamily="34" charset="-122"/>
            </a:endParaRPr>
          </a:p>
        </p:txBody>
      </p:sp>
      <p:sp>
        <p:nvSpPr>
          <p:cNvPr id="3" name="矩形 2"/>
          <p:cNvSpPr/>
          <p:nvPr/>
        </p:nvSpPr>
        <p:spPr>
          <a:xfrm>
            <a:off x="868403" y="378709"/>
            <a:ext cx="1796149" cy="523220"/>
          </a:xfrm>
          <a:prstGeom prst="rect">
            <a:avLst/>
          </a:prstGeom>
          <a:noFill/>
        </p:spPr>
        <p:txBody>
          <a:bodyPr wrap="square" lIns="91440" tIns="45720" rIns="91440" bIns="45720">
            <a:spAutoFit/>
          </a:bodyPr>
          <a:lstStyle/>
          <a:p>
            <a:pPr algn="ctr"/>
            <a:r>
              <a:rPr lang="zh-CN" alt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简介</a:t>
            </a:r>
            <a:endParaRPr lang="zh-CN" alt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1078220" y="2186828"/>
            <a:ext cx="3172663" cy="523220"/>
          </a:xfrm>
          <a:prstGeom prst="rect">
            <a:avLst/>
          </a:prstGeom>
          <a:noFill/>
        </p:spPr>
        <p:txBody>
          <a:bodyPr wrap="none" lIns="91440" tIns="45720" rIns="91440" bIns="45720">
            <a:spAutoFit/>
          </a:bodyPr>
          <a:lstStyle/>
          <a:p>
            <a:pPr algn="ctr"/>
            <a:r>
              <a:rPr lang="zh-CN" altLang="en-US" sz="2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新技术优势及推广</a:t>
            </a:r>
            <a:endParaRPr lang="zh-CN" altLang="en-US" sz="2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TextBox 4"/>
          <p:cNvSpPr txBox="1"/>
          <p:nvPr/>
        </p:nvSpPr>
        <p:spPr>
          <a:xfrm>
            <a:off x="890376" y="2996952"/>
            <a:ext cx="7376005" cy="3170099"/>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气化最高灰熔点煤种成功，覆盖褐煤、烟煤到无烟煤全煤介：</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smtClean="0">
                <a:latin typeface="华文中宋" panose="02010600040101010101" pitchFamily="2" charset="-122"/>
                <a:ea typeface="华文中宋" panose="02010600040101010101" pitchFamily="2" charset="-122"/>
              </a:rPr>
              <a:t>首次投料创开车连续运行</a:t>
            </a:r>
            <a:r>
              <a:rPr lang="en-US" altLang="zh-CN" sz="2000" b="1" dirty="0" smtClean="0">
                <a:latin typeface="华文中宋" panose="02010600040101010101" pitchFamily="2" charset="-122"/>
                <a:ea typeface="华文中宋" panose="02010600040101010101" pitchFamily="2" charset="-122"/>
              </a:rPr>
              <a:t>140</a:t>
            </a:r>
            <a:r>
              <a:rPr lang="zh-CN" altLang="en-US" sz="2000" b="1" dirty="0" smtClean="0">
                <a:latin typeface="华文中宋" panose="02010600040101010101" pitchFamily="2" charset="-122"/>
                <a:ea typeface="华文中宋" panose="02010600040101010101" pitchFamily="2" charset="-122"/>
              </a:rPr>
              <a:t>天记录；</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smtClean="0">
                <a:latin typeface="华文中宋" panose="02010600040101010101" pitchFamily="2" charset="-122"/>
                <a:ea typeface="华文中宋" panose="02010600040101010101" pitchFamily="2" charset="-122"/>
              </a:rPr>
              <a:t>本质安全的水冷壁技术，确保极端情况下设备安全；</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smtClean="0">
                <a:latin typeface="华文中宋" panose="02010600040101010101" pitchFamily="2" charset="-122"/>
                <a:ea typeface="华文中宋" panose="02010600040101010101" pitchFamily="2" charset="-122"/>
              </a:rPr>
              <a:t>点火从热壁技术的</a:t>
            </a:r>
            <a:r>
              <a:rPr lang="en-US" altLang="zh-CN" sz="2000" b="1" dirty="0" smtClean="0">
                <a:latin typeface="华文中宋" panose="02010600040101010101" pitchFamily="2" charset="-122"/>
                <a:ea typeface="华文中宋" panose="02010600040101010101" pitchFamily="2" charset="-122"/>
              </a:rPr>
              <a:t>3</a:t>
            </a:r>
            <a:r>
              <a:rPr lang="zh-CN" altLang="en-US" sz="2000" b="1" dirty="0" smtClean="0">
                <a:latin typeface="华文中宋" panose="02010600040101010101" pitchFamily="2" charset="-122"/>
                <a:ea typeface="华文中宋" panose="02010600040101010101" pitchFamily="2" charset="-122"/>
              </a:rPr>
              <a:t>天减至</a:t>
            </a:r>
            <a:r>
              <a:rPr lang="en-US" altLang="zh-CN" sz="2000" b="1" dirty="0" smtClean="0">
                <a:latin typeface="华文中宋" panose="02010600040101010101" pitchFamily="2" charset="-122"/>
                <a:ea typeface="华文中宋" panose="02010600040101010101" pitchFamily="2" charset="-122"/>
              </a:rPr>
              <a:t>3</a:t>
            </a:r>
            <a:r>
              <a:rPr lang="zh-CN" altLang="en-US" sz="2000" b="1" dirty="0" smtClean="0">
                <a:latin typeface="华文中宋" panose="02010600040101010101" pitchFamily="2" charset="-122"/>
                <a:ea typeface="华文中宋" panose="02010600040101010101" pitchFamily="2" charset="-122"/>
              </a:rPr>
              <a:t>小时，节能</a:t>
            </a:r>
            <a:r>
              <a:rPr lang="en-US" altLang="zh-CN" sz="2000" b="1" dirty="0" smtClean="0">
                <a:latin typeface="华文中宋" panose="02010600040101010101" pitchFamily="2" charset="-122"/>
                <a:ea typeface="华文中宋" panose="02010600040101010101" pitchFamily="2" charset="-122"/>
              </a:rPr>
              <a:t>90%</a:t>
            </a:r>
            <a:r>
              <a:rPr lang="zh-CN" altLang="en-US" sz="2000" b="1" dirty="0" smtClean="0">
                <a:latin typeface="华文中宋" panose="02010600040101010101" pitchFamily="2" charset="-122"/>
                <a:ea typeface="华文中宋" panose="02010600040101010101" pitchFamily="2" charset="-122"/>
              </a:rPr>
              <a:t>；</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a:latin typeface="华文中宋" panose="02010600040101010101" pitchFamily="2" charset="-122"/>
                <a:ea typeface="华文中宋" panose="02010600040101010101" pitchFamily="2" charset="-122"/>
              </a:rPr>
              <a:t>无</a:t>
            </a:r>
            <a:r>
              <a:rPr lang="zh-CN" altLang="en-US" sz="2000" b="1" dirty="0" smtClean="0">
                <a:latin typeface="华文中宋" panose="02010600040101010101" pitchFamily="2" charset="-122"/>
                <a:ea typeface="华文中宋" panose="02010600040101010101" pitchFamily="2" charset="-122"/>
              </a:rPr>
              <a:t>损耗膜式壁替代昂贵且寿命短的耐火砖，投资及维护成本低；</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a:latin typeface="华文中宋" panose="02010600040101010101" pitchFamily="2" charset="-122"/>
                <a:ea typeface="华文中宋" panose="02010600040101010101" pitchFamily="2" charset="-122"/>
              </a:rPr>
              <a:t>气化</a:t>
            </a:r>
            <a:r>
              <a:rPr lang="zh-CN" altLang="en-US" sz="2000" b="1" dirty="0" smtClean="0">
                <a:latin typeface="华文中宋" panose="02010600040101010101" pitchFamily="2" charset="-122"/>
                <a:ea typeface="华文中宋" panose="02010600040101010101" pitchFamily="2" charset="-122"/>
              </a:rPr>
              <a:t>炉外壳运行温度从</a:t>
            </a:r>
            <a:r>
              <a:rPr lang="en-US" altLang="zh-CN" sz="2000" b="1" dirty="0" smtClean="0">
                <a:latin typeface="华文中宋" panose="02010600040101010101" pitchFamily="2" charset="-122"/>
                <a:ea typeface="华文中宋" panose="02010600040101010101" pitchFamily="2" charset="-122"/>
              </a:rPr>
              <a:t>230</a:t>
            </a:r>
            <a:r>
              <a:rPr lang="zh-CN" altLang="en-US" sz="2000" b="1" dirty="0" smtClean="0">
                <a:latin typeface="华文中宋" panose="02010600040101010101" pitchFamily="2" charset="-122"/>
                <a:ea typeface="华文中宋" panose="02010600040101010101" pitchFamily="2" charset="-122"/>
              </a:rPr>
              <a:t>度降至</a:t>
            </a:r>
            <a:r>
              <a:rPr lang="en-US" altLang="zh-CN" sz="2000" b="1" dirty="0" smtClean="0">
                <a:latin typeface="华文中宋" panose="02010600040101010101" pitchFamily="2" charset="-122"/>
                <a:ea typeface="华文中宋" panose="02010600040101010101" pitchFamily="2" charset="-122"/>
              </a:rPr>
              <a:t>110</a:t>
            </a:r>
            <a:r>
              <a:rPr lang="zh-CN" altLang="en-US" sz="2000" b="1" dirty="0" smtClean="0">
                <a:latin typeface="华文中宋" panose="02010600040101010101" pitchFamily="2" charset="-122"/>
                <a:ea typeface="华文中宋" panose="02010600040101010101" pitchFamily="2" charset="-122"/>
              </a:rPr>
              <a:t>度，低价产钢材代替昂贵的进口板材；</a:t>
            </a:r>
            <a:endParaRPr lang="en-US" altLang="zh-CN" sz="2000" b="1" dirty="0" smtClean="0">
              <a:latin typeface="华文中宋" panose="02010600040101010101" pitchFamily="2" charset="-122"/>
              <a:ea typeface="华文中宋" panose="02010600040101010101" pitchFamily="2" charset="-122"/>
            </a:endParaRPr>
          </a:p>
          <a:p>
            <a:pPr marL="342900" indent="-342900">
              <a:buClr>
                <a:srgbClr val="00B0F0"/>
              </a:buClr>
              <a:buFont typeface="Wingdings" panose="05000000000000000000" pitchFamily="2" charset="2"/>
              <a:buChar char="u"/>
            </a:pPr>
            <a:r>
              <a:rPr lang="zh-CN" altLang="en-US" sz="2000" b="1" dirty="0" smtClean="0">
                <a:latin typeface="华文中宋" panose="02010600040101010101" pitchFamily="2" charset="-122"/>
                <a:ea typeface="华文中宋" panose="02010600040101010101" pitchFamily="2" charset="-122"/>
              </a:rPr>
              <a:t>连续签订技术转让合同</a:t>
            </a:r>
            <a:r>
              <a:rPr lang="en-US" altLang="zh-CN" sz="2000" b="1" dirty="0" smtClean="0">
                <a:latin typeface="华文中宋" panose="02010600040101010101" pitchFamily="2" charset="-122"/>
                <a:ea typeface="华文中宋" panose="02010600040101010101" pitchFamily="2" charset="-122"/>
              </a:rPr>
              <a:t>18</a:t>
            </a:r>
            <a:r>
              <a:rPr lang="zh-CN" altLang="en-US" sz="2000" b="1" dirty="0" smtClean="0">
                <a:latin typeface="华文中宋" panose="02010600040101010101" pitchFamily="2" charset="-122"/>
                <a:ea typeface="华文中宋" panose="02010600040101010101" pitchFamily="2" charset="-122"/>
              </a:rPr>
              <a:t>个，特别是已签订</a:t>
            </a:r>
            <a:r>
              <a:rPr lang="en-US" altLang="zh-CN" sz="2000" b="1" dirty="0" smtClean="0">
                <a:latin typeface="华文中宋" panose="02010600040101010101" pitchFamily="2" charset="-122"/>
                <a:ea typeface="华文中宋" panose="02010600040101010101" pitchFamily="2" charset="-122"/>
              </a:rPr>
              <a:t>2</a:t>
            </a:r>
            <a:r>
              <a:rPr lang="zh-CN" altLang="en-US" sz="2000" b="1" dirty="0" smtClean="0">
                <a:latin typeface="华文中宋" panose="02010600040101010101" pitchFamily="2" charset="-122"/>
                <a:ea typeface="华文中宋" panose="02010600040101010101" pitchFamily="2" charset="-122"/>
              </a:rPr>
              <a:t>个用本技术改造</a:t>
            </a:r>
            <a:r>
              <a:rPr lang="en-US" altLang="zh-CN" sz="2000" b="1" dirty="0" smtClean="0">
                <a:latin typeface="华文中宋" panose="02010600040101010101" pitchFamily="2" charset="-122"/>
                <a:ea typeface="华文中宋" panose="02010600040101010101" pitchFamily="2" charset="-122"/>
              </a:rPr>
              <a:t>GE</a:t>
            </a:r>
            <a:r>
              <a:rPr lang="zh-CN" altLang="en-US" sz="2000" b="1" dirty="0" smtClean="0">
                <a:latin typeface="华文中宋" panose="02010600040101010101" pitchFamily="2" charset="-122"/>
                <a:ea typeface="华文中宋" panose="02010600040101010101" pitchFamily="2" charset="-122"/>
              </a:rPr>
              <a:t>技术协议。</a:t>
            </a:r>
            <a:endParaRPr lang="zh-CN" altLang="en-US" sz="20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790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1043608" y="480567"/>
            <a:ext cx="309634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华文新魏" panose="02010800040101010101" pitchFamily="2" charset="-122"/>
                <a:ea typeface="华文新魏" panose="02010800040101010101" pitchFamily="2" charset="-122"/>
              </a:rPr>
              <a:t>清华炉气化技术原理</a:t>
            </a:r>
            <a:endParaRPr lang="zh-CN" altLang="en-US" sz="2400" b="1" dirty="0">
              <a:solidFill>
                <a:schemeClr val="tx1"/>
              </a:solidFill>
              <a:latin typeface="华文新魏" panose="02010800040101010101" pitchFamily="2" charset="-122"/>
              <a:ea typeface="华文新魏" panose="02010800040101010101" pitchFamily="2" charset="-122"/>
            </a:endParaRPr>
          </a:p>
        </p:txBody>
      </p:sp>
      <mc:AlternateContent xmlns:mc="http://schemas.openxmlformats.org/markup-compatibility/2006">
        <mc:Choice xmlns:a14="http://schemas.microsoft.com/office/drawing/2010/main" Requires="a14">
          <p:sp>
            <p:nvSpPr>
              <p:cNvPr id="4" name="TextBox 3"/>
              <p:cNvSpPr txBox="1"/>
              <p:nvPr/>
            </p:nvSpPr>
            <p:spPr>
              <a:xfrm>
                <a:off x="827584" y="1340103"/>
                <a:ext cx="7272808" cy="1892826"/>
              </a:xfrm>
              <a:prstGeom prst="rect">
                <a:avLst/>
              </a:prstGeom>
              <a:noFill/>
            </p:spPr>
            <p:txBody>
              <a:bodyPr wrap="square" rtlCol="0">
                <a:spAutoFit/>
              </a:bodyPr>
              <a:lstStyle/>
              <a:p>
                <a:pPr>
                  <a:spcBef>
                    <a:spcPct val="50000"/>
                  </a:spcBef>
                </a:pPr>
                <a:r>
                  <a:rPr lang="en-US" altLang="zh-CN" dirty="0" smtClean="0"/>
                  <a:t> </a:t>
                </a:r>
                <a:r>
                  <a:rPr lang="zh-CN" altLang="en-US" b="1" dirty="0">
                    <a:latin typeface="华文中宋" panose="02010600040101010101" pitchFamily="2" charset="-122"/>
                    <a:ea typeface="华文中宋" panose="02010600040101010101" pitchFamily="2" charset="-122"/>
                  </a:rPr>
                  <a:t>清华炉煤气技术是以煤为原料，以纯氧为气化剂在气化炉内进行高温部分氧化反应，生产出以（</a:t>
                </a:r>
                <a:r>
                  <a:rPr lang="en-US" altLang="zh-CN" b="1" dirty="0" smtClean="0">
                    <a:solidFill>
                      <a:srgbClr val="FF0000"/>
                    </a:solidFill>
                    <a:latin typeface="华文中宋" panose="02010600040101010101" pitchFamily="2" charset="-122"/>
                    <a:ea typeface="华文中宋" panose="02010600040101010101" pitchFamily="2" charset="-122"/>
                  </a:rPr>
                  <a:t>CO+</a:t>
                </a:r>
                <a14:m>
                  <m:oMath xmlns:m="http://schemas.openxmlformats.org/officeDocument/2006/math">
                    <m:sSub>
                      <m:sSubPr>
                        <m:ctrlPr>
                          <a:rPr lang="en-US" altLang="zh-CN" b="1" i="1" smtClean="0">
                            <a:solidFill>
                              <a:srgbClr val="FF0000"/>
                            </a:solidFill>
                            <a:latin typeface="Cambria Math"/>
                            <a:ea typeface="华文中宋" panose="02010600040101010101" pitchFamily="2" charset="-122"/>
                          </a:rPr>
                        </m:ctrlPr>
                      </m:sSubPr>
                      <m:e>
                        <m:r>
                          <a:rPr lang="en-US" altLang="zh-CN" b="1" i="1" smtClean="0">
                            <a:solidFill>
                              <a:srgbClr val="FF0000"/>
                            </a:solidFill>
                            <a:latin typeface="Cambria Math"/>
                            <a:ea typeface="华文中宋" panose="02010600040101010101" pitchFamily="2" charset="-122"/>
                          </a:rPr>
                          <m:t>𝑯</m:t>
                        </m:r>
                      </m:e>
                      <m:sub>
                        <m:r>
                          <a:rPr lang="en-US" altLang="zh-CN" b="1" i="1" smtClean="0">
                            <a:solidFill>
                              <a:srgbClr val="FF0000"/>
                            </a:solidFill>
                            <a:latin typeface="Cambria Math"/>
                            <a:ea typeface="华文中宋" panose="02010600040101010101" pitchFamily="2" charset="-122"/>
                          </a:rPr>
                          <m:t>𝟐</m:t>
                        </m:r>
                      </m:sub>
                    </m:sSub>
                  </m:oMath>
                </a14:m>
                <a:r>
                  <a:rPr lang="zh-CN" altLang="en-US" b="1" dirty="0" smtClean="0">
                    <a:latin typeface="华文中宋" panose="02010600040101010101" pitchFamily="2" charset="-122"/>
                    <a:ea typeface="华文中宋" panose="02010600040101010101" pitchFamily="2" charset="-122"/>
                  </a:rPr>
                  <a:t>）</a:t>
                </a:r>
                <a:r>
                  <a:rPr lang="zh-CN" altLang="en-US" b="1" dirty="0">
                    <a:latin typeface="华文中宋" panose="02010600040101010101" pitchFamily="2" charset="-122"/>
                    <a:ea typeface="华文中宋" panose="02010600040101010101" pitchFamily="2" charset="-122"/>
                  </a:rPr>
                  <a:t>为有效成分的工艺气，经激冷室水浴和洗涤塔洗涤后，洁净的工艺气送往下游工段作为原料气。</a:t>
                </a:r>
              </a:p>
              <a:p>
                <a:pPr>
                  <a:spcBef>
                    <a:spcPct val="50000"/>
                  </a:spcBef>
                </a:pPr>
                <a:r>
                  <a:rPr lang="zh-CN" altLang="en-US" b="1" dirty="0">
                    <a:latin typeface="华文中宋" panose="02010600040101010101" pitchFamily="2" charset="-122"/>
                    <a:ea typeface="华文中宋" panose="02010600040101010101" pitchFamily="2" charset="-122"/>
                  </a:rPr>
                  <a:t>   水煤浆气化工艺室一种非催化部分氧化工艺。高纯度氧气与水煤浆通过特制的工艺烧嘴混合后喷入气化炉，在高温高压下进行部分氧化反应，生成</a:t>
                </a:r>
                <a:r>
                  <a:rPr lang="en-US" altLang="zh-CN" b="1" dirty="0" smtClean="0">
                    <a:latin typeface="华文中宋" panose="02010600040101010101" pitchFamily="2" charset="-122"/>
                    <a:ea typeface="华文中宋" panose="02010600040101010101" pitchFamily="2" charset="-122"/>
                  </a:rPr>
                  <a:t>CO</a:t>
                </a:r>
                <a:r>
                  <a:rPr lang="zh-CN" altLang="en-US" b="1" dirty="0" smtClean="0">
                    <a:latin typeface="华文中宋" panose="02010600040101010101" pitchFamily="2" charset="-122"/>
                    <a:ea typeface="华文中宋" panose="02010600040101010101" pitchFamily="2" charset="-122"/>
                  </a:rPr>
                  <a:t>，</a:t>
                </a:r>
                <a14:m>
                  <m:oMath xmlns:m="http://schemas.openxmlformats.org/officeDocument/2006/math">
                    <m:sSub>
                      <m:sSubPr>
                        <m:ctrlPr>
                          <a:rPr lang="en-US" altLang="zh-CN" b="1" i="1" smtClean="0">
                            <a:latin typeface="Cambria Math"/>
                            <a:ea typeface="华文中宋" panose="02010600040101010101" pitchFamily="2" charset="-122"/>
                          </a:rPr>
                        </m:ctrlPr>
                      </m:sSubPr>
                      <m:e>
                        <m:r>
                          <a:rPr lang="en-US" altLang="zh-CN" b="1" i="1" smtClean="0">
                            <a:latin typeface="Cambria Math"/>
                            <a:ea typeface="华文中宋" panose="02010600040101010101" pitchFamily="2" charset="-122"/>
                          </a:rPr>
                          <m:t>𝑯</m:t>
                        </m:r>
                      </m:e>
                      <m:sub>
                        <m:r>
                          <a:rPr lang="en-US" altLang="zh-CN" b="1" i="1" smtClean="0">
                            <a:latin typeface="Cambria Math"/>
                            <a:ea typeface="华文中宋" panose="02010600040101010101" pitchFamily="2" charset="-122"/>
                          </a:rPr>
                          <m:t>𝟐</m:t>
                        </m:r>
                      </m:sub>
                    </m:sSub>
                  </m:oMath>
                </a14:m>
                <a:r>
                  <a:rPr lang="zh-CN" altLang="en-US" b="1" dirty="0" smtClean="0">
                    <a:latin typeface="华文中宋" panose="02010600040101010101" pitchFamily="2" charset="-122"/>
                    <a:ea typeface="华文中宋" panose="02010600040101010101" pitchFamily="2" charset="-122"/>
                  </a:rPr>
                  <a:t>为</a:t>
                </a:r>
                <a:r>
                  <a:rPr lang="zh-CN" altLang="en-US" b="1" dirty="0">
                    <a:latin typeface="华文中宋" panose="02010600040101010101" pitchFamily="2" charset="-122"/>
                    <a:ea typeface="华文中宋" panose="02010600040101010101" pitchFamily="2" charset="-122"/>
                  </a:rPr>
                  <a:t>有效成分的粗煤气，在气化炉内煤浆与氧主要反应如下：</a:t>
                </a:r>
                <a:endParaRPr lang="zh-CN" altLang="en-US" dirty="0">
                  <a:latin typeface="华文中宋" panose="02010600040101010101" pitchFamily="2" charset="-122"/>
                  <a:ea typeface="华文中宋" panose="02010600040101010101" pitchFamily="2" charset="-122"/>
                </a:endParaRPr>
              </a:p>
            </p:txBody>
          </p:sp>
        </mc:Choice>
        <mc:Fallback>
          <p:sp>
            <p:nvSpPr>
              <p:cNvPr id="4" name="TextBox 3"/>
              <p:cNvSpPr txBox="1">
                <a:spLocks noRot="1" noChangeAspect="1" noMove="1" noResize="1" noEditPoints="1" noAdjustHandles="1" noChangeArrowheads="1" noChangeShapeType="1" noTextEdit="1"/>
              </p:cNvSpPr>
              <p:nvPr/>
            </p:nvSpPr>
            <p:spPr>
              <a:xfrm>
                <a:off x="827584" y="1340103"/>
                <a:ext cx="7272808" cy="1892826"/>
              </a:xfrm>
              <a:prstGeom prst="rect">
                <a:avLst/>
              </a:prstGeom>
              <a:blipFill rotWithShape="1">
                <a:blip r:embed="rId2"/>
                <a:stretch>
                  <a:fillRect l="-754" t="-1935" r="-3772" b="-4516"/>
                </a:stretch>
              </a:blipFill>
            </p:spPr>
            <p:txBody>
              <a:bodyPr/>
              <a:lstStyle/>
              <a:p>
                <a:r>
                  <a:rPr lang="zh-CN" altLang="en-US">
                    <a:noFill/>
                  </a:rPr>
                  <a:t> </a:t>
                </a:r>
              </a:p>
            </p:txBody>
          </p:sp>
        </mc:Fallback>
      </mc:AlternateContent>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4" y="3245308"/>
            <a:ext cx="34385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22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953" y="4687413"/>
            <a:ext cx="21812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16016" y="3429000"/>
            <a:ext cx="3816424" cy="2031325"/>
          </a:xfrm>
          <a:prstGeom prst="rect">
            <a:avLst/>
          </a:prstGeom>
          <a:noFill/>
        </p:spPr>
        <p:txBody>
          <a:bodyPr wrap="square" rtlCol="0">
            <a:spAutoFit/>
          </a:bodyPr>
          <a:lstStyle/>
          <a:p>
            <a:pPr>
              <a:spcBef>
                <a:spcPct val="50000"/>
              </a:spcBef>
            </a:pPr>
            <a:r>
              <a:rPr lang="zh-CN" altLang="en-US" b="1" dirty="0"/>
              <a:t>气化炉内主要发生的三种反应，即</a:t>
            </a:r>
            <a:r>
              <a:rPr lang="zh-CN" altLang="en-US" b="1" dirty="0">
                <a:solidFill>
                  <a:srgbClr val="FF0000"/>
                </a:solidFill>
              </a:rPr>
              <a:t>碳的氧化、水蒸气的分解和二氧化碳还原</a:t>
            </a:r>
            <a:r>
              <a:rPr lang="zh-CN" altLang="en-US" b="1" dirty="0"/>
              <a:t>，其中碳氧化放出大量的热，以维持后两个吸热反应和炉内高温。气化反应的产物主要为</a:t>
            </a:r>
            <a:r>
              <a:rPr lang="en-US" altLang="zh-CN" b="1" dirty="0"/>
              <a:t>CO+H2</a:t>
            </a:r>
            <a:r>
              <a:rPr lang="zh-CN" altLang="en-US" b="1" dirty="0"/>
              <a:t>和少量的</a:t>
            </a:r>
            <a:r>
              <a:rPr lang="en-US" altLang="zh-CN" b="1" dirty="0"/>
              <a:t>H2O(g)</a:t>
            </a:r>
            <a:r>
              <a:rPr lang="zh-CN" altLang="en-US" b="1" dirty="0"/>
              <a:t>及</a:t>
            </a:r>
            <a:r>
              <a:rPr lang="en-US" altLang="zh-CN" b="1" dirty="0"/>
              <a:t>CO2</a:t>
            </a:r>
            <a:r>
              <a:rPr lang="zh-CN" altLang="en-US" b="1" dirty="0"/>
              <a:t>、</a:t>
            </a:r>
            <a:r>
              <a:rPr lang="en-US" altLang="zh-CN" b="1" dirty="0"/>
              <a:t>H2S</a:t>
            </a:r>
            <a:r>
              <a:rPr lang="zh-CN" altLang="en-US" b="1" dirty="0"/>
              <a:t>、</a:t>
            </a:r>
            <a:r>
              <a:rPr lang="en-US" altLang="zh-CN" b="1" dirty="0"/>
              <a:t>CH4</a:t>
            </a:r>
            <a:r>
              <a:rPr lang="zh-CN" altLang="en-US" b="1" dirty="0"/>
              <a:t>、</a:t>
            </a:r>
            <a:r>
              <a:rPr lang="en-US" altLang="zh-CN" b="1" dirty="0"/>
              <a:t>N2</a:t>
            </a:r>
            <a:r>
              <a:rPr lang="zh-CN" altLang="en-US" b="1" dirty="0"/>
              <a:t>等气体。</a:t>
            </a:r>
          </a:p>
        </p:txBody>
      </p:sp>
      <p:sp>
        <p:nvSpPr>
          <p:cNvPr id="8" name="圆角矩形 7"/>
          <p:cNvSpPr/>
          <p:nvPr/>
        </p:nvSpPr>
        <p:spPr>
          <a:xfrm>
            <a:off x="873304" y="1340103"/>
            <a:ext cx="7371104" cy="18928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716016" y="3328538"/>
            <a:ext cx="3816424" cy="2232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17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556792"/>
            <a:ext cx="8533105" cy="1754326"/>
          </a:xfrm>
          <a:prstGeom prst="rect">
            <a:avLst/>
          </a:prstGeom>
          <a:noFill/>
        </p:spPr>
        <p:txBody>
          <a:bodyPr wrap="none" lIns="91440" tIns="45720" rIns="91440" bIns="45720">
            <a:spAutoFit/>
          </a:bodyPr>
          <a:lstStyle/>
          <a:p>
            <a:pPr algn="ctr"/>
            <a:r>
              <a:rPr lang="zh-CN"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下面以问答形式解释水冷壁</a:t>
            </a:r>
            <a:endPar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zh-CN"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水煤浆</a:t>
            </a:r>
            <a:r>
              <a:rPr lang="zh-CN" alt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清华炉的几大优势</a:t>
            </a:r>
            <a:endPar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487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AutoShape 11"/>
          <p:cNvSpPr>
            <a:spLocks noChangeArrowheads="1"/>
          </p:cNvSpPr>
          <p:nvPr/>
        </p:nvSpPr>
        <p:spPr bwMode="gray">
          <a:xfrm>
            <a:off x="1720875" y="1225746"/>
            <a:ext cx="755605" cy="653838"/>
          </a:xfrm>
          <a:prstGeom prst="hexagon">
            <a:avLst>
              <a:gd name="adj" fmla="val 28916"/>
              <a:gd name="vf" fmla="val 115470"/>
            </a:avLst>
          </a:prstGeom>
          <a:solidFill>
            <a:srgbClr val="808080"/>
          </a:solidFill>
          <a:ln w="9525">
            <a:noFill/>
            <a:miter lim="800000"/>
          </a:ln>
          <a:effectLst/>
        </p:spPr>
        <p:txBody>
          <a:bodyPr wrap="none" anchor="ctr"/>
          <a:lstStyle/>
          <a:p>
            <a:endParaRPr lang="zh-CN" altLang="en-US"/>
          </a:p>
        </p:txBody>
      </p:sp>
      <p:sp>
        <p:nvSpPr>
          <p:cNvPr id="8" name="AutoShape 12"/>
          <p:cNvSpPr>
            <a:spLocks noChangeArrowheads="1"/>
          </p:cNvSpPr>
          <p:nvPr/>
        </p:nvSpPr>
        <p:spPr bwMode="gray">
          <a:xfrm>
            <a:off x="1714480" y="1214422"/>
            <a:ext cx="755605" cy="65383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p:spPr>
        <p:txBody>
          <a:bodyPr wrap="none" anchor="ctr"/>
          <a:lstStyle/>
          <a:p>
            <a:endParaRPr lang="zh-CN" altLang="en-US"/>
          </a:p>
        </p:txBody>
      </p:sp>
      <p:sp>
        <p:nvSpPr>
          <p:cNvPr id="9" name="AutoShape 13"/>
          <p:cNvSpPr>
            <a:spLocks noChangeArrowheads="1"/>
          </p:cNvSpPr>
          <p:nvPr/>
        </p:nvSpPr>
        <p:spPr bwMode="gray">
          <a:xfrm>
            <a:off x="1758754" y="1253810"/>
            <a:ext cx="664106" cy="575062"/>
          </a:xfrm>
          <a:prstGeom prst="hexagon">
            <a:avLst>
              <a:gd name="adj" fmla="val 28896"/>
              <a:gd name="vf" fmla="val 115470"/>
            </a:avLst>
          </a:prstGeom>
          <a:solidFill>
            <a:srgbClr val="92D050"/>
          </a:solidFill>
          <a:ln w="9525">
            <a:solidFill>
              <a:schemeClr val="bg1"/>
            </a:solidFill>
            <a:miter lim="800000"/>
          </a:ln>
          <a:effectLst/>
        </p:spPr>
        <p:txBody>
          <a:bodyPr wrap="none" anchor="ctr"/>
          <a:lstStyle/>
          <a:p>
            <a:endParaRPr lang="zh-CN" altLang="en-US"/>
          </a:p>
        </p:txBody>
      </p:sp>
      <p:sp>
        <p:nvSpPr>
          <p:cNvPr id="4" name="Line 18"/>
          <p:cNvSpPr>
            <a:spLocks noChangeShapeType="1"/>
          </p:cNvSpPr>
          <p:nvPr/>
        </p:nvSpPr>
        <p:spPr bwMode="auto">
          <a:xfrm>
            <a:off x="2324080" y="1824022"/>
            <a:ext cx="4800600" cy="0"/>
          </a:xfrm>
          <a:prstGeom prst="line">
            <a:avLst/>
          </a:prstGeom>
          <a:noFill/>
          <a:ln w="25400">
            <a:solidFill>
              <a:schemeClr val="tx2">
                <a:lumMod val="60000"/>
                <a:lumOff val="40000"/>
              </a:schemeClr>
            </a:solidFill>
            <a:prstDash val="sysDot"/>
            <a:round/>
            <a:tailEnd type="oval" w="med" len="med"/>
          </a:ln>
          <a:effectLst/>
        </p:spPr>
        <p:txBody>
          <a:bodyPr wrap="none" anchor="ctr"/>
          <a:lstStyle/>
          <a:p>
            <a:endParaRPr lang="zh-CN" altLang="en-US"/>
          </a:p>
        </p:txBody>
      </p:sp>
      <p:sp>
        <p:nvSpPr>
          <p:cNvPr id="5" name="Text Box 19"/>
          <p:cNvSpPr txBox="1">
            <a:spLocks noChangeArrowheads="1"/>
          </p:cNvSpPr>
          <p:nvPr/>
        </p:nvSpPr>
        <p:spPr bwMode="auto">
          <a:xfrm>
            <a:off x="2857488" y="1285860"/>
            <a:ext cx="2926080" cy="460375"/>
          </a:xfrm>
          <a:prstGeom prst="rect">
            <a:avLst/>
          </a:prstGeom>
          <a:noFill/>
          <a:ln w="9525" algn="ctr">
            <a:noFill/>
            <a:miter lim="800000"/>
          </a:ln>
          <a:effectLst/>
        </p:spPr>
        <p:txBody>
          <a:bodyPr wrap="none">
            <a:spAutoFit/>
          </a:bodyPr>
          <a:lstStyle/>
          <a:p>
            <a:pPr eaLnBrk="0" hangingPunct="0"/>
            <a:r>
              <a:rPr lang="zh-CN" altLang="en-US" sz="2400" dirty="0" smtClean="0">
                <a:latin typeface="华文行楷" panose="02010800040101010101" pitchFamily="2" charset="-122"/>
                <a:ea typeface="华文行楷" panose="02010800040101010101" pitchFamily="2" charset="-122"/>
              </a:rPr>
              <a:t>煤气化概念及重要性</a:t>
            </a:r>
          </a:p>
        </p:txBody>
      </p:sp>
      <p:sp>
        <p:nvSpPr>
          <p:cNvPr id="6" name="Text Box 20"/>
          <p:cNvSpPr txBox="1">
            <a:spLocks noChangeArrowheads="1"/>
          </p:cNvSpPr>
          <p:nvPr/>
        </p:nvSpPr>
        <p:spPr bwMode="gray">
          <a:xfrm>
            <a:off x="1911330" y="1312847"/>
            <a:ext cx="354013" cy="457200"/>
          </a:xfrm>
          <a:prstGeom prst="rect">
            <a:avLst/>
          </a:prstGeom>
          <a:noFill/>
          <a:ln w="9525" algn="ctr">
            <a:noFill/>
            <a:miter lim="800000"/>
          </a:ln>
          <a:effectLst/>
        </p:spPr>
        <p:txBody>
          <a:bodyPr wrap="none">
            <a:spAutoFit/>
          </a:bodyPr>
          <a:lstStyle/>
          <a:p>
            <a:pPr algn="ctr" eaLnBrk="0" hangingPunct="0"/>
            <a:r>
              <a:rPr lang="en-US" altLang="zh-CN" sz="2400" b="1" dirty="0">
                <a:solidFill>
                  <a:schemeClr val="bg1"/>
                </a:solidFill>
                <a:ea typeface="宋体" panose="02010600030101010101" pitchFamily="2" charset="-122"/>
              </a:rPr>
              <a:t>1</a:t>
            </a:r>
          </a:p>
        </p:txBody>
      </p:sp>
      <p:sp>
        <p:nvSpPr>
          <p:cNvPr id="15" name="AutoShape 15"/>
          <p:cNvSpPr>
            <a:spLocks noChangeArrowheads="1"/>
          </p:cNvSpPr>
          <p:nvPr/>
        </p:nvSpPr>
        <p:spPr bwMode="gray">
          <a:xfrm>
            <a:off x="1720875" y="2140146"/>
            <a:ext cx="755605" cy="653838"/>
          </a:xfrm>
          <a:prstGeom prst="hexagon">
            <a:avLst>
              <a:gd name="adj" fmla="val 28916"/>
              <a:gd name="vf" fmla="val 115470"/>
            </a:avLst>
          </a:prstGeom>
          <a:solidFill>
            <a:srgbClr val="808080"/>
          </a:solidFill>
          <a:ln w="9525">
            <a:noFill/>
            <a:miter lim="800000"/>
          </a:ln>
          <a:effectLst/>
        </p:spPr>
        <p:txBody>
          <a:bodyPr wrap="none" anchor="ctr"/>
          <a:lstStyle/>
          <a:p>
            <a:endParaRPr lang="zh-CN" altLang="en-US"/>
          </a:p>
        </p:txBody>
      </p:sp>
      <p:sp>
        <p:nvSpPr>
          <p:cNvPr id="16" name="AutoShape 16"/>
          <p:cNvSpPr>
            <a:spLocks noChangeArrowheads="1"/>
          </p:cNvSpPr>
          <p:nvPr/>
        </p:nvSpPr>
        <p:spPr bwMode="gray">
          <a:xfrm>
            <a:off x="1714480" y="2128822"/>
            <a:ext cx="755605" cy="65383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p:spPr>
        <p:txBody>
          <a:bodyPr wrap="none" anchor="ctr"/>
          <a:lstStyle/>
          <a:p>
            <a:endParaRPr lang="zh-CN" altLang="en-US"/>
          </a:p>
        </p:txBody>
      </p:sp>
      <p:sp>
        <p:nvSpPr>
          <p:cNvPr id="17" name="AutoShape 17"/>
          <p:cNvSpPr>
            <a:spLocks noChangeArrowheads="1"/>
          </p:cNvSpPr>
          <p:nvPr/>
        </p:nvSpPr>
        <p:spPr bwMode="gray">
          <a:xfrm>
            <a:off x="1758754" y="2168210"/>
            <a:ext cx="664106" cy="575062"/>
          </a:xfrm>
          <a:prstGeom prst="hexagon">
            <a:avLst>
              <a:gd name="adj" fmla="val 28896"/>
              <a:gd name="vf" fmla="val 115470"/>
            </a:avLst>
          </a:prstGeom>
          <a:solidFill>
            <a:srgbClr val="92D050"/>
          </a:solidFill>
          <a:ln w="9525">
            <a:solidFill>
              <a:schemeClr val="bg1"/>
            </a:solidFill>
            <a:miter lim="800000"/>
          </a:ln>
          <a:effectLst/>
        </p:spPr>
        <p:txBody>
          <a:bodyPr wrap="none" anchor="ctr"/>
          <a:lstStyle/>
          <a:p>
            <a:endParaRPr lang="zh-CN" altLang="en-US"/>
          </a:p>
        </p:txBody>
      </p:sp>
      <p:sp>
        <p:nvSpPr>
          <p:cNvPr id="12" name="Line 21"/>
          <p:cNvSpPr>
            <a:spLocks noChangeShapeType="1"/>
          </p:cNvSpPr>
          <p:nvPr/>
        </p:nvSpPr>
        <p:spPr bwMode="auto">
          <a:xfrm>
            <a:off x="2324080" y="2738422"/>
            <a:ext cx="4800600" cy="0"/>
          </a:xfrm>
          <a:prstGeom prst="line">
            <a:avLst/>
          </a:prstGeom>
          <a:noFill/>
          <a:ln w="25400">
            <a:solidFill>
              <a:schemeClr val="tx2">
                <a:lumMod val="60000"/>
                <a:lumOff val="40000"/>
              </a:schemeClr>
            </a:solidFill>
            <a:prstDash val="sysDot"/>
            <a:round/>
            <a:tailEnd type="oval" w="med" len="med"/>
          </a:ln>
          <a:effectLst/>
        </p:spPr>
        <p:txBody>
          <a:bodyPr wrap="none" anchor="ctr"/>
          <a:lstStyle/>
          <a:p>
            <a:endParaRPr lang="zh-CN" altLang="en-US"/>
          </a:p>
        </p:txBody>
      </p:sp>
      <p:sp>
        <p:nvSpPr>
          <p:cNvPr id="13" name="Text Box 22"/>
          <p:cNvSpPr txBox="1">
            <a:spLocks noChangeArrowheads="1"/>
          </p:cNvSpPr>
          <p:nvPr/>
        </p:nvSpPr>
        <p:spPr bwMode="auto">
          <a:xfrm>
            <a:off x="2928926" y="2214554"/>
            <a:ext cx="1723549" cy="461665"/>
          </a:xfrm>
          <a:prstGeom prst="rect">
            <a:avLst/>
          </a:prstGeom>
          <a:noFill/>
          <a:ln w="9525" algn="ctr">
            <a:noFill/>
            <a:miter lim="800000"/>
          </a:ln>
          <a:effectLst/>
        </p:spPr>
        <p:txBody>
          <a:bodyPr wrap="none">
            <a:spAutoFit/>
          </a:bodyPr>
          <a:lstStyle/>
          <a:p>
            <a:pPr eaLnBrk="0" hangingPunct="0"/>
            <a:r>
              <a:rPr lang="zh-CN" altLang="en-US" sz="2400" dirty="0" smtClean="0">
                <a:latin typeface="华文行楷" panose="02010800040101010101" pitchFamily="2" charset="-122"/>
                <a:ea typeface="华文行楷" panose="02010800040101010101" pitchFamily="2" charset="-122"/>
              </a:rPr>
              <a:t>煤气化分类</a:t>
            </a:r>
            <a:endParaRPr lang="en-US" altLang="zh-CN" sz="2400" dirty="0">
              <a:latin typeface="华文行楷" panose="02010800040101010101" pitchFamily="2" charset="-122"/>
              <a:ea typeface="华文行楷" panose="02010800040101010101" pitchFamily="2" charset="-122"/>
            </a:endParaRPr>
          </a:p>
        </p:txBody>
      </p:sp>
      <p:sp>
        <p:nvSpPr>
          <p:cNvPr id="14" name="Text Box 23"/>
          <p:cNvSpPr txBox="1">
            <a:spLocks noChangeArrowheads="1"/>
          </p:cNvSpPr>
          <p:nvPr/>
        </p:nvSpPr>
        <p:spPr bwMode="gray">
          <a:xfrm>
            <a:off x="1911330" y="2227247"/>
            <a:ext cx="354013" cy="457200"/>
          </a:xfrm>
          <a:prstGeom prst="rect">
            <a:avLst/>
          </a:prstGeom>
          <a:noFill/>
          <a:ln w="9525" algn="ctr">
            <a:noFill/>
            <a:miter lim="800000"/>
          </a:ln>
          <a:effectLst/>
        </p:spPr>
        <p:txBody>
          <a:bodyPr wrap="none">
            <a:spAutoFit/>
          </a:bodyPr>
          <a:lstStyle/>
          <a:p>
            <a:pPr algn="ctr" eaLnBrk="0" hangingPunct="0"/>
            <a:r>
              <a:rPr lang="en-US" altLang="zh-CN" sz="2400" b="1">
                <a:solidFill>
                  <a:schemeClr val="bg1"/>
                </a:solidFill>
                <a:ea typeface="宋体" panose="02010600030101010101" pitchFamily="2" charset="-122"/>
              </a:rPr>
              <a:t>2</a:t>
            </a:r>
          </a:p>
        </p:txBody>
      </p:sp>
      <p:sp>
        <p:nvSpPr>
          <p:cNvPr id="23" name="AutoShape 25"/>
          <p:cNvSpPr>
            <a:spLocks noChangeArrowheads="1"/>
          </p:cNvSpPr>
          <p:nvPr/>
        </p:nvSpPr>
        <p:spPr bwMode="gray">
          <a:xfrm>
            <a:off x="1720875" y="3032321"/>
            <a:ext cx="755605" cy="653838"/>
          </a:xfrm>
          <a:prstGeom prst="hexagon">
            <a:avLst>
              <a:gd name="adj" fmla="val 28916"/>
              <a:gd name="vf" fmla="val 115470"/>
            </a:avLst>
          </a:prstGeom>
          <a:solidFill>
            <a:srgbClr val="808080"/>
          </a:solidFill>
          <a:ln w="9525">
            <a:noFill/>
            <a:miter lim="800000"/>
          </a:ln>
          <a:effectLst/>
        </p:spPr>
        <p:txBody>
          <a:bodyPr wrap="none" anchor="ctr"/>
          <a:lstStyle/>
          <a:p>
            <a:endParaRPr lang="zh-CN" altLang="en-US"/>
          </a:p>
        </p:txBody>
      </p:sp>
      <p:sp>
        <p:nvSpPr>
          <p:cNvPr id="24" name="AutoShape 26"/>
          <p:cNvSpPr>
            <a:spLocks noChangeArrowheads="1"/>
          </p:cNvSpPr>
          <p:nvPr/>
        </p:nvSpPr>
        <p:spPr bwMode="gray">
          <a:xfrm>
            <a:off x="1714480" y="3020997"/>
            <a:ext cx="755605" cy="65383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p:spPr>
        <p:txBody>
          <a:bodyPr wrap="none" anchor="ctr"/>
          <a:lstStyle/>
          <a:p>
            <a:endParaRPr lang="zh-CN" altLang="en-US"/>
          </a:p>
        </p:txBody>
      </p:sp>
      <p:sp>
        <p:nvSpPr>
          <p:cNvPr id="25" name="AutoShape 27"/>
          <p:cNvSpPr>
            <a:spLocks noChangeArrowheads="1"/>
          </p:cNvSpPr>
          <p:nvPr/>
        </p:nvSpPr>
        <p:spPr bwMode="gray">
          <a:xfrm>
            <a:off x="1758754" y="3060385"/>
            <a:ext cx="664106" cy="575062"/>
          </a:xfrm>
          <a:prstGeom prst="hexagon">
            <a:avLst>
              <a:gd name="adj" fmla="val 28896"/>
              <a:gd name="vf" fmla="val 115470"/>
            </a:avLst>
          </a:prstGeom>
          <a:solidFill>
            <a:srgbClr val="92D050"/>
          </a:solidFill>
          <a:ln w="9525">
            <a:solidFill>
              <a:schemeClr val="bg1"/>
            </a:solidFill>
            <a:miter lim="800000"/>
          </a:ln>
          <a:effectLst/>
        </p:spPr>
        <p:txBody>
          <a:bodyPr wrap="none" anchor="ctr"/>
          <a:lstStyle/>
          <a:p>
            <a:endParaRPr lang="zh-CN" altLang="en-US"/>
          </a:p>
        </p:txBody>
      </p:sp>
      <p:sp>
        <p:nvSpPr>
          <p:cNvPr id="20" name="Line 32"/>
          <p:cNvSpPr>
            <a:spLocks noChangeShapeType="1"/>
          </p:cNvSpPr>
          <p:nvPr/>
        </p:nvSpPr>
        <p:spPr bwMode="auto">
          <a:xfrm>
            <a:off x="2324080" y="3630597"/>
            <a:ext cx="4800600" cy="0"/>
          </a:xfrm>
          <a:prstGeom prst="line">
            <a:avLst/>
          </a:prstGeom>
          <a:noFill/>
          <a:ln w="25400">
            <a:solidFill>
              <a:schemeClr val="tx2">
                <a:lumMod val="60000"/>
                <a:lumOff val="40000"/>
              </a:schemeClr>
            </a:solidFill>
            <a:prstDash val="sysDot"/>
            <a:round/>
            <a:tailEnd type="oval" w="med" len="med"/>
          </a:ln>
          <a:effectLst/>
        </p:spPr>
        <p:txBody>
          <a:bodyPr wrap="none" anchor="ctr"/>
          <a:lstStyle/>
          <a:p>
            <a:endParaRPr lang="zh-CN" altLang="en-US"/>
          </a:p>
        </p:txBody>
      </p:sp>
      <p:sp>
        <p:nvSpPr>
          <p:cNvPr id="21" name="Text Box 33"/>
          <p:cNvSpPr txBox="1">
            <a:spLocks noChangeArrowheads="1"/>
          </p:cNvSpPr>
          <p:nvPr/>
        </p:nvSpPr>
        <p:spPr bwMode="auto">
          <a:xfrm>
            <a:off x="2857488" y="3071810"/>
            <a:ext cx="4801314" cy="461665"/>
          </a:xfrm>
          <a:prstGeom prst="rect">
            <a:avLst/>
          </a:prstGeom>
          <a:noFill/>
          <a:ln w="9525" algn="ctr">
            <a:noFill/>
            <a:miter lim="800000"/>
          </a:ln>
          <a:effectLst/>
        </p:spPr>
        <p:txBody>
          <a:bodyPr wrap="none">
            <a:spAutoFit/>
          </a:bodyPr>
          <a:lstStyle/>
          <a:p>
            <a:pPr eaLnBrk="0" hangingPunct="0"/>
            <a:r>
              <a:rPr lang="zh-CN" altLang="en-US" sz="2400" dirty="0" smtClean="0">
                <a:latin typeface="华文行楷" panose="02010800040101010101" pitchFamily="2" charset="-122"/>
                <a:ea typeface="华文行楷" panose="02010800040101010101" pitchFamily="2" charset="-122"/>
              </a:rPr>
              <a:t>先进的煤气化技术</a:t>
            </a:r>
            <a:r>
              <a:rPr lang="en-US" altLang="zh-CN" sz="2400" dirty="0" smtClean="0">
                <a:latin typeface="华文行楷" panose="02010800040101010101" pitchFamily="2" charset="-122"/>
                <a:ea typeface="华文行楷" panose="02010800040101010101" pitchFamily="2" charset="-122"/>
              </a:rPr>
              <a:t>——</a:t>
            </a:r>
            <a:r>
              <a:rPr lang="zh-CN" altLang="en-US" sz="2400" dirty="0">
                <a:latin typeface="华文行楷" panose="02010800040101010101" pitchFamily="2" charset="-122"/>
                <a:ea typeface="华文行楷" panose="02010800040101010101" pitchFamily="2" charset="-122"/>
              </a:rPr>
              <a:t>水冷壁技术</a:t>
            </a:r>
          </a:p>
        </p:txBody>
      </p:sp>
      <p:sp>
        <p:nvSpPr>
          <p:cNvPr id="22" name="Text Box 34"/>
          <p:cNvSpPr txBox="1">
            <a:spLocks noChangeArrowheads="1"/>
          </p:cNvSpPr>
          <p:nvPr/>
        </p:nvSpPr>
        <p:spPr bwMode="gray">
          <a:xfrm>
            <a:off x="1911330" y="3119422"/>
            <a:ext cx="354013" cy="457200"/>
          </a:xfrm>
          <a:prstGeom prst="rect">
            <a:avLst/>
          </a:prstGeom>
          <a:noFill/>
          <a:ln w="9525" algn="ctr">
            <a:noFill/>
            <a:miter lim="800000"/>
          </a:ln>
          <a:effectLst/>
        </p:spPr>
        <p:txBody>
          <a:bodyPr wrap="none">
            <a:spAutoFit/>
          </a:bodyPr>
          <a:lstStyle/>
          <a:p>
            <a:pPr algn="ctr" eaLnBrk="0" hangingPunct="0"/>
            <a:r>
              <a:rPr lang="en-US" altLang="zh-CN" sz="2400" b="1">
                <a:solidFill>
                  <a:schemeClr val="bg1"/>
                </a:solidFill>
                <a:ea typeface="宋体" panose="02010600030101010101" pitchFamily="2" charset="-122"/>
              </a:rPr>
              <a:t>3</a:t>
            </a:r>
          </a:p>
        </p:txBody>
      </p:sp>
      <p:sp>
        <p:nvSpPr>
          <p:cNvPr id="31" name="AutoShape 29"/>
          <p:cNvSpPr>
            <a:spLocks noChangeArrowheads="1"/>
          </p:cNvSpPr>
          <p:nvPr/>
        </p:nvSpPr>
        <p:spPr bwMode="gray">
          <a:xfrm>
            <a:off x="1720875" y="3946721"/>
            <a:ext cx="755605" cy="653838"/>
          </a:xfrm>
          <a:prstGeom prst="hexagon">
            <a:avLst>
              <a:gd name="adj" fmla="val 28916"/>
              <a:gd name="vf" fmla="val 115470"/>
            </a:avLst>
          </a:prstGeom>
          <a:solidFill>
            <a:srgbClr val="808080"/>
          </a:solidFill>
          <a:ln w="9525">
            <a:noFill/>
            <a:miter lim="800000"/>
          </a:ln>
          <a:effectLst/>
        </p:spPr>
        <p:txBody>
          <a:bodyPr wrap="none" anchor="ctr"/>
          <a:lstStyle/>
          <a:p>
            <a:endParaRPr lang="zh-CN" altLang="en-US"/>
          </a:p>
        </p:txBody>
      </p:sp>
      <p:sp>
        <p:nvSpPr>
          <p:cNvPr id="32" name="AutoShape 30"/>
          <p:cNvSpPr>
            <a:spLocks noChangeArrowheads="1"/>
          </p:cNvSpPr>
          <p:nvPr/>
        </p:nvSpPr>
        <p:spPr bwMode="gray">
          <a:xfrm>
            <a:off x="1714480" y="3935397"/>
            <a:ext cx="755605" cy="65383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p:spPr>
        <p:txBody>
          <a:bodyPr wrap="none" anchor="ctr"/>
          <a:lstStyle/>
          <a:p>
            <a:endParaRPr lang="zh-CN" altLang="en-US"/>
          </a:p>
        </p:txBody>
      </p:sp>
      <p:sp>
        <p:nvSpPr>
          <p:cNvPr id="33" name="AutoShape 31"/>
          <p:cNvSpPr>
            <a:spLocks noChangeArrowheads="1"/>
          </p:cNvSpPr>
          <p:nvPr/>
        </p:nvSpPr>
        <p:spPr bwMode="gray">
          <a:xfrm>
            <a:off x="1758754" y="3974785"/>
            <a:ext cx="664106" cy="575062"/>
          </a:xfrm>
          <a:prstGeom prst="hexagon">
            <a:avLst>
              <a:gd name="adj" fmla="val 28896"/>
              <a:gd name="vf" fmla="val 115470"/>
            </a:avLst>
          </a:prstGeom>
          <a:solidFill>
            <a:srgbClr val="92D050"/>
          </a:solidFill>
          <a:ln w="9525">
            <a:solidFill>
              <a:schemeClr val="bg1"/>
            </a:solidFill>
            <a:miter lim="800000"/>
          </a:ln>
          <a:effectLst/>
        </p:spPr>
        <p:txBody>
          <a:bodyPr wrap="none" anchor="ctr"/>
          <a:lstStyle/>
          <a:p>
            <a:endParaRPr lang="zh-CN" altLang="en-US"/>
          </a:p>
        </p:txBody>
      </p:sp>
      <p:sp>
        <p:nvSpPr>
          <p:cNvPr id="28" name="Line 35"/>
          <p:cNvSpPr>
            <a:spLocks noChangeShapeType="1"/>
          </p:cNvSpPr>
          <p:nvPr/>
        </p:nvSpPr>
        <p:spPr bwMode="auto">
          <a:xfrm>
            <a:off x="2324080" y="4544997"/>
            <a:ext cx="4800600" cy="0"/>
          </a:xfrm>
          <a:prstGeom prst="line">
            <a:avLst/>
          </a:prstGeom>
          <a:noFill/>
          <a:ln w="25400">
            <a:solidFill>
              <a:schemeClr val="tx2">
                <a:lumMod val="60000"/>
                <a:lumOff val="40000"/>
              </a:schemeClr>
            </a:solidFill>
            <a:prstDash val="sysDot"/>
            <a:round/>
            <a:tailEnd type="oval" w="med" len="med"/>
          </a:ln>
          <a:effectLst/>
        </p:spPr>
        <p:txBody>
          <a:bodyPr wrap="none" anchor="ctr"/>
          <a:lstStyle/>
          <a:p>
            <a:endParaRPr lang="zh-CN" altLang="en-US"/>
          </a:p>
        </p:txBody>
      </p:sp>
      <p:sp>
        <p:nvSpPr>
          <p:cNvPr id="29" name="Text Box 36"/>
          <p:cNvSpPr txBox="1">
            <a:spLocks noChangeArrowheads="1"/>
          </p:cNvSpPr>
          <p:nvPr/>
        </p:nvSpPr>
        <p:spPr bwMode="auto">
          <a:xfrm>
            <a:off x="2928926" y="4000504"/>
            <a:ext cx="4493538" cy="461665"/>
          </a:xfrm>
          <a:prstGeom prst="rect">
            <a:avLst/>
          </a:prstGeom>
          <a:noFill/>
          <a:ln w="9525" algn="ctr">
            <a:noFill/>
            <a:miter lim="800000"/>
          </a:ln>
          <a:effectLst/>
        </p:spPr>
        <p:txBody>
          <a:bodyPr wrap="none">
            <a:spAutoFit/>
          </a:bodyPr>
          <a:lstStyle/>
          <a:p>
            <a:pPr eaLnBrk="0" hangingPunct="0"/>
            <a:r>
              <a:rPr lang="zh-CN" altLang="en-US" sz="2400" dirty="0" smtClean="0">
                <a:latin typeface="华文行楷" panose="02010800040101010101" pitchFamily="2" charset="-122"/>
                <a:ea typeface="华文行楷" panose="02010800040101010101" pitchFamily="2" charset="-122"/>
              </a:rPr>
              <a:t>水冷壁的应用</a:t>
            </a:r>
            <a:r>
              <a:rPr lang="en-US" altLang="zh-CN" sz="2400" dirty="0" smtClean="0">
                <a:latin typeface="华文行楷" panose="02010800040101010101" pitchFamily="2" charset="-122"/>
                <a:ea typeface="华文行楷" panose="02010800040101010101" pitchFamily="2" charset="-122"/>
              </a:rPr>
              <a:t>——</a:t>
            </a:r>
            <a:r>
              <a:rPr lang="zh-CN" altLang="en-US" sz="2400" dirty="0" smtClean="0">
                <a:latin typeface="华文行楷" panose="02010800040101010101" pitchFamily="2" charset="-122"/>
                <a:ea typeface="华文行楷" panose="02010800040101010101" pitchFamily="2" charset="-122"/>
              </a:rPr>
              <a:t>第二代清华炉</a:t>
            </a:r>
            <a:endParaRPr lang="zh-CN" altLang="en-US" sz="2400" dirty="0">
              <a:latin typeface="华文行楷" panose="02010800040101010101" pitchFamily="2" charset="-122"/>
              <a:ea typeface="华文行楷" panose="02010800040101010101" pitchFamily="2" charset="-122"/>
            </a:endParaRPr>
          </a:p>
        </p:txBody>
      </p:sp>
      <p:sp>
        <p:nvSpPr>
          <p:cNvPr id="30" name="Text Box 37"/>
          <p:cNvSpPr txBox="1">
            <a:spLocks noChangeArrowheads="1"/>
          </p:cNvSpPr>
          <p:nvPr/>
        </p:nvSpPr>
        <p:spPr bwMode="gray">
          <a:xfrm>
            <a:off x="1911330" y="4033822"/>
            <a:ext cx="354013" cy="457200"/>
          </a:xfrm>
          <a:prstGeom prst="rect">
            <a:avLst/>
          </a:prstGeom>
          <a:noFill/>
          <a:ln w="9525" algn="ctr">
            <a:noFill/>
            <a:miter lim="800000"/>
          </a:ln>
          <a:effectLst/>
        </p:spPr>
        <p:txBody>
          <a:bodyPr wrap="none">
            <a:spAutoFit/>
          </a:bodyPr>
          <a:lstStyle/>
          <a:p>
            <a:pPr algn="ctr" eaLnBrk="0" hangingPunct="0"/>
            <a:r>
              <a:rPr lang="en-US" altLang="zh-CN" sz="2400" b="1" dirty="0">
                <a:solidFill>
                  <a:schemeClr val="bg1"/>
                </a:solidFill>
                <a:ea typeface="宋体" panose="02010600030101010101" pitchFamily="2" charset="-122"/>
              </a:rPr>
              <a:t>4</a:t>
            </a:r>
          </a:p>
        </p:txBody>
      </p:sp>
      <p:sp>
        <p:nvSpPr>
          <p:cNvPr id="35" name="AutoShape 29"/>
          <p:cNvSpPr>
            <a:spLocks noChangeArrowheads="1"/>
          </p:cNvSpPr>
          <p:nvPr/>
        </p:nvSpPr>
        <p:spPr bwMode="gray">
          <a:xfrm>
            <a:off x="1748039" y="4829696"/>
            <a:ext cx="755605" cy="653838"/>
          </a:xfrm>
          <a:prstGeom prst="hexagon">
            <a:avLst>
              <a:gd name="adj" fmla="val 28916"/>
              <a:gd name="vf" fmla="val 115470"/>
            </a:avLst>
          </a:prstGeom>
          <a:solidFill>
            <a:srgbClr val="808080"/>
          </a:solidFill>
          <a:ln w="9525">
            <a:noFill/>
            <a:miter lim="800000"/>
          </a:ln>
          <a:effectLst/>
        </p:spPr>
        <p:txBody>
          <a:bodyPr wrap="none" anchor="ctr"/>
          <a:lstStyle/>
          <a:p>
            <a:endParaRPr lang="zh-CN" altLang="en-US"/>
          </a:p>
        </p:txBody>
      </p:sp>
      <p:sp>
        <p:nvSpPr>
          <p:cNvPr id="36" name="AutoShape 30"/>
          <p:cNvSpPr>
            <a:spLocks noChangeArrowheads="1"/>
          </p:cNvSpPr>
          <p:nvPr/>
        </p:nvSpPr>
        <p:spPr bwMode="gray">
          <a:xfrm>
            <a:off x="1741644" y="4818372"/>
            <a:ext cx="755605" cy="65383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p:spPr>
        <p:txBody>
          <a:bodyPr wrap="none" anchor="ctr"/>
          <a:lstStyle/>
          <a:p>
            <a:endParaRPr lang="zh-CN" altLang="en-US"/>
          </a:p>
        </p:txBody>
      </p:sp>
      <p:sp>
        <p:nvSpPr>
          <p:cNvPr id="37" name="AutoShape 31"/>
          <p:cNvSpPr>
            <a:spLocks noChangeArrowheads="1"/>
          </p:cNvSpPr>
          <p:nvPr/>
        </p:nvSpPr>
        <p:spPr bwMode="gray">
          <a:xfrm>
            <a:off x="1785918" y="4857760"/>
            <a:ext cx="664106" cy="575062"/>
          </a:xfrm>
          <a:prstGeom prst="hexagon">
            <a:avLst>
              <a:gd name="adj" fmla="val 28896"/>
              <a:gd name="vf" fmla="val 115470"/>
            </a:avLst>
          </a:prstGeom>
          <a:solidFill>
            <a:srgbClr val="92D050"/>
          </a:solidFill>
          <a:ln w="9525">
            <a:solidFill>
              <a:schemeClr val="bg1"/>
            </a:solidFill>
            <a:miter lim="800000"/>
          </a:ln>
          <a:effectLst/>
        </p:spPr>
        <p:txBody>
          <a:bodyPr wrap="none" anchor="ctr"/>
          <a:lstStyle/>
          <a:p>
            <a:endParaRPr lang="zh-CN" altLang="en-US"/>
          </a:p>
        </p:txBody>
      </p:sp>
      <p:sp>
        <p:nvSpPr>
          <p:cNvPr id="38" name="Line 35"/>
          <p:cNvSpPr>
            <a:spLocks noChangeShapeType="1"/>
          </p:cNvSpPr>
          <p:nvPr/>
        </p:nvSpPr>
        <p:spPr bwMode="auto">
          <a:xfrm>
            <a:off x="2351244" y="5427972"/>
            <a:ext cx="4800600" cy="0"/>
          </a:xfrm>
          <a:prstGeom prst="line">
            <a:avLst/>
          </a:prstGeom>
          <a:noFill/>
          <a:ln w="25400">
            <a:solidFill>
              <a:schemeClr val="tx2">
                <a:lumMod val="60000"/>
                <a:lumOff val="40000"/>
              </a:schemeClr>
            </a:solidFill>
            <a:prstDash val="sysDot"/>
            <a:round/>
            <a:tailEnd type="oval" w="med" len="med"/>
          </a:ln>
          <a:effectLst/>
        </p:spPr>
        <p:txBody>
          <a:bodyPr wrap="none" anchor="ctr"/>
          <a:lstStyle/>
          <a:p>
            <a:endParaRPr lang="zh-CN" altLang="en-US"/>
          </a:p>
        </p:txBody>
      </p:sp>
      <p:sp>
        <p:nvSpPr>
          <p:cNvPr id="39" name="Text Box 36"/>
          <p:cNvSpPr txBox="1">
            <a:spLocks noChangeArrowheads="1"/>
          </p:cNvSpPr>
          <p:nvPr/>
        </p:nvSpPr>
        <p:spPr bwMode="auto">
          <a:xfrm>
            <a:off x="2928926" y="4857760"/>
            <a:ext cx="4185761" cy="461665"/>
          </a:xfrm>
          <a:prstGeom prst="rect">
            <a:avLst/>
          </a:prstGeom>
          <a:noFill/>
          <a:ln w="9525" algn="ctr">
            <a:noFill/>
            <a:miter lim="800000"/>
          </a:ln>
          <a:effectLst/>
        </p:spPr>
        <p:txBody>
          <a:bodyPr wrap="none">
            <a:spAutoFit/>
          </a:bodyPr>
          <a:lstStyle/>
          <a:p>
            <a:pPr eaLnBrk="0" hangingPunct="0"/>
            <a:r>
              <a:rPr lang="zh-CN" altLang="en-US" sz="2400" dirty="0" smtClean="0">
                <a:latin typeface="华文行楷" panose="02010800040101010101" pitchFamily="2" charset="-122"/>
                <a:ea typeface="华文行楷" panose="02010800040101010101" pitchFamily="2" charset="-122"/>
              </a:rPr>
              <a:t>清华炉煤气化市场及工程业绩</a:t>
            </a:r>
            <a:endParaRPr lang="zh-CN" altLang="en-US" sz="2400" dirty="0">
              <a:latin typeface="华文行楷" panose="02010800040101010101" pitchFamily="2" charset="-122"/>
              <a:ea typeface="华文行楷" panose="02010800040101010101" pitchFamily="2" charset="-122"/>
            </a:endParaRPr>
          </a:p>
        </p:txBody>
      </p:sp>
      <p:sp>
        <p:nvSpPr>
          <p:cNvPr id="40" name="Text Box 37"/>
          <p:cNvSpPr txBox="1">
            <a:spLocks noChangeArrowheads="1"/>
          </p:cNvSpPr>
          <p:nvPr/>
        </p:nvSpPr>
        <p:spPr bwMode="gray">
          <a:xfrm>
            <a:off x="1938494" y="4916797"/>
            <a:ext cx="340158" cy="461665"/>
          </a:xfrm>
          <a:prstGeom prst="rect">
            <a:avLst/>
          </a:prstGeom>
          <a:noFill/>
          <a:ln w="9525" algn="ctr">
            <a:noFill/>
            <a:miter lim="800000"/>
          </a:ln>
          <a:effectLst/>
        </p:spPr>
        <p:txBody>
          <a:bodyPr wrap="none">
            <a:spAutoFit/>
          </a:bodyPr>
          <a:lstStyle/>
          <a:p>
            <a:pPr algn="ctr" eaLnBrk="0" hangingPunct="0"/>
            <a:r>
              <a:rPr lang="en-US" altLang="zh-CN" sz="2400" b="1" dirty="0" smtClean="0">
                <a:solidFill>
                  <a:schemeClr val="bg1"/>
                </a:solidFill>
                <a:ea typeface="宋体" panose="02010600030101010101" pitchFamily="2" charset="-122"/>
              </a:rPr>
              <a:t>5</a:t>
            </a:r>
            <a:endParaRPr lang="en-US" altLang="zh-CN" sz="2400" b="1" dirty="0">
              <a:solidFill>
                <a:schemeClr val="bg1"/>
              </a:solidFill>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683568" y="2636912"/>
            <a:ext cx="8136904" cy="30963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827584" y="2636912"/>
            <a:ext cx="7776864" cy="29523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3568" y="404663"/>
            <a:ext cx="7133684"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为什么第二代清华炉煤气化技术是</a:t>
            </a:r>
            <a:endParaRPr lang="en-US" altLang="zh-CN"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36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本质安全</a:t>
            </a:r>
            <a:r>
              <a:rPr lang="zh-CN" alt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的水冷壁气化技术：</a:t>
            </a:r>
            <a:endParaRPr lang="zh-CN" alt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矩形 5"/>
          <p:cNvSpPr/>
          <p:nvPr/>
        </p:nvSpPr>
        <p:spPr>
          <a:xfrm>
            <a:off x="1115616" y="2777713"/>
            <a:ext cx="7344816" cy="2677656"/>
          </a:xfrm>
          <a:prstGeom prst="rect">
            <a:avLst/>
          </a:prstGeom>
        </p:spPr>
        <p:txBody>
          <a:bodyPr wrap="square">
            <a:spAutoFit/>
          </a:bodyPr>
          <a:lstStyle/>
          <a:p>
            <a:r>
              <a:rPr lang="zh-CN" altLang="en-US" sz="2800" b="1" dirty="0" smtClean="0">
                <a:latin typeface="华文楷体" panose="02010600040101010101" pitchFamily="2" charset="-122"/>
                <a:ea typeface="华文楷体" panose="02010600040101010101" pitchFamily="2" charset="-122"/>
              </a:rPr>
              <a:t>清华炉</a:t>
            </a:r>
            <a:r>
              <a:rPr lang="zh-CN" altLang="en-US" sz="2800" b="1" dirty="0">
                <a:latin typeface="华文楷体" panose="02010600040101010101" pitchFamily="2" charset="-122"/>
                <a:ea typeface="华文楷体" panose="02010600040101010101" pitchFamily="2" charset="-122"/>
              </a:rPr>
              <a:t>研发过程中充分考虑了水冷壁水汽自然循环的可行性依自然循环设计按强制循环运行。即便特殊故障无法强制供水水汽系统仍可自然循环保证气化炉安全停车不会出现日本核电站地震海啸中给水泵停运引发的重大安全事故。</a:t>
            </a:r>
          </a:p>
        </p:txBody>
      </p:sp>
    </p:spTree>
    <p:extLst>
      <p:ext uri="{BB962C8B-B14F-4D97-AF65-F5344CB8AC3E}">
        <p14:creationId xmlns:p14="http://schemas.microsoft.com/office/powerpoint/2010/main" val="16872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023794" y="2061483"/>
            <a:ext cx="7272808" cy="3271718"/>
          </a:xfrm>
          <a:prstGeom prst="roundRect">
            <a:avLst/>
          </a:prstGeom>
          <a:solidFill>
            <a:srgbClr val="699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20004" y="2109072"/>
            <a:ext cx="6880388" cy="3067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95536" y="404664"/>
            <a:ext cx="8417689"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为什么第二代清华炉气化技术是可以</a:t>
            </a:r>
            <a:endParaRPr lang="en-US" altLang="zh-CN"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4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不设置备用炉</a:t>
            </a:r>
            <a:r>
              <a:rPr lang="zh-CN" alt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的水煤浆气化技术：</a:t>
            </a:r>
            <a:endParaRPr lang="zh-CN" alt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472032" y="2173848"/>
            <a:ext cx="6768752" cy="3046988"/>
          </a:xfrm>
          <a:prstGeom prst="rect">
            <a:avLst/>
          </a:prstGeom>
          <a:noFill/>
        </p:spPr>
        <p:txBody>
          <a:bodyPr wrap="square" rtlCol="0">
            <a:spAutoFit/>
          </a:bodyPr>
          <a:lstStyle/>
          <a:p>
            <a:r>
              <a:rPr lang="zh-CN" altLang="en-US" sz="3200" b="1" dirty="0" smtClean="0">
                <a:latin typeface="华文新魏" panose="02010800040101010101" pitchFamily="2" charset="-122"/>
                <a:ea typeface="华文新魏" panose="02010800040101010101" pitchFamily="2" charset="-122"/>
              </a:rPr>
              <a:t>第二代清华炉技术使用水冷壁保护结构，未采用耐火砖保护层，从而不必每年数次停车更换锥地砖，定期更换全炉向火砖，单炉年运转可达</a:t>
            </a:r>
            <a:r>
              <a:rPr lang="en-US" altLang="zh-CN" sz="3200" b="1" dirty="0" smtClean="0">
                <a:latin typeface="华文新魏" panose="02010800040101010101" pitchFamily="2" charset="-122"/>
                <a:ea typeface="华文新魏" panose="02010800040101010101" pitchFamily="2" charset="-122"/>
              </a:rPr>
              <a:t>8000</a:t>
            </a:r>
            <a:r>
              <a:rPr lang="zh-CN" altLang="en-US" sz="3200" b="1" dirty="0" smtClean="0">
                <a:latin typeface="华文新魏" panose="02010800040101010101" pitchFamily="2" charset="-122"/>
                <a:ea typeface="华文新魏" panose="02010800040101010101" pitchFamily="2" charset="-122"/>
              </a:rPr>
              <a:t>小时以上，为系统不配置备用炉创造了条件。</a:t>
            </a:r>
            <a:endParaRPr lang="zh-CN" altLang="en-US" sz="32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0578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83568" y="2348880"/>
            <a:ext cx="7920880"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977586" y="2564904"/>
            <a:ext cx="7338830" cy="25545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9142" y="404664"/>
            <a:ext cx="8417689"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为什么第二代清华炉气化技术是</a:t>
            </a:r>
            <a:endParaRPr lang="en-US" altLang="zh-CN"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4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煤</a:t>
            </a:r>
            <a:r>
              <a:rPr lang="zh-CN" altLang="en-US"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种适应性最宽</a:t>
            </a:r>
            <a:r>
              <a:rPr lang="zh-CN" alt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的水煤浆气化技术：</a:t>
            </a:r>
            <a:endParaRPr lang="zh-CN" alt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977586" y="2564904"/>
            <a:ext cx="7200800" cy="2554545"/>
          </a:xfrm>
          <a:prstGeom prst="rect">
            <a:avLst/>
          </a:prstGeom>
          <a:noFill/>
        </p:spPr>
        <p:txBody>
          <a:bodyPr wrap="square" rtlCol="0">
            <a:spAutoFit/>
          </a:bodyPr>
          <a:lstStyle/>
          <a:p>
            <a:r>
              <a:rPr lang="zh-CN" altLang="en-US" sz="3200" b="1" dirty="0" smtClean="0">
                <a:latin typeface="华文行楷" panose="02010800040101010101" pitchFamily="2" charset="-122"/>
                <a:ea typeface="华文行楷" panose="02010800040101010101" pitchFamily="2" charset="-122"/>
              </a:rPr>
              <a:t>第二代清华炉采用水冷壁保护技术，未采用耐火砖保护层，从而不再受制于耐火砖的工作温度限制，与其他类型的水冷壁气化炉一样，可以使用灰熔点更高一些的煤做为原料，扩大了煤种适应性。</a:t>
            </a:r>
            <a:endParaRPr lang="zh-CN" altLang="en-US" sz="32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2547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95536" y="1700808"/>
            <a:ext cx="8064896" cy="388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83568" y="1952836"/>
            <a:ext cx="7488832" cy="3384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57244" y="332656"/>
            <a:ext cx="8986756"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为什么第二代清华炉气化技术副产蒸汽，但</a:t>
            </a:r>
            <a:endParaRPr lang="en-US" altLang="zh-CN"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有效气</a:t>
            </a:r>
            <a:r>
              <a:rPr lang="zh-CN" alt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与耐火砖相比并</a:t>
            </a:r>
            <a:r>
              <a:rPr lang="zh-CN" alt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未降低：</a:t>
            </a:r>
            <a:endParaRPr lang="zh-CN" altLang="en-US" sz="3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827584" y="2090752"/>
            <a:ext cx="7200800" cy="3108543"/>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第二代清华炉结构设计科学合理，使得炉内壁挂渣状况良好，渣后的水冷管吸热量较小，副产蒸汽只有约</a:t>
            </a:r>
            <a:r>
              <a:rPr lang="en-US" altLang="zh-CN" sz="2800" b="1" dirty="0" smtClean="0">
                <a:latin typeface="华文新魏" panose="02010800040101010101" pitchFamily="2" charset="-122"/>
                <a:ea typeface="华文新魏" panose="02010800040101010101" pitchFamily="2" charset="-122"/>
              </a:rPr>
              <a:t>1</a:t>
            </a:r>
            <a:r>
              <a:rPr lang="zh-CN" altLang="en-US" sz="2800" b="1" dirty="0" smtClean="0">
                <a:latin typeface="华文新魏" panose="02010800040101010101" pitchFamily="2" charset="-122"/>
                <a:ea typeface="华文新魏" panose="02010800040101010101" pitchFamily="2" charset="-122"/>
              </a:rPr>
              <a:t>吨</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小时。气化炉外壁温度</a:t>
            </a:r>
            <a:r>
              <a:rPr lang="en-US" altLang="zh-CN" sz="2800" b="1" dirty="0" smtClean="0">
                <a:latin typeface="华文新魏" panose="02010800040101010101" pitchFamily="2" charset="-122"/>
                <a:ea typeface="华文新魏" panose="02010800040101010101" pitchFamily="2" charset="-122"/>
              </a:rPr>
              <a:t>120</a:t>
            </a:r>
            <a:r>
              <a:rPr lang="zh-CN" altLang="en-US" sz="2800" b="1" dirty="0" smtClean="0">
                <a:latin typeface="华文新魏" panose="02010800040101010101" pitchFamily="2" charset="-122"/>
                <a:ea typeface="华文新魏" panose="02010800040101010101" pitchFamily="2" charset="-122"/>
              </a:rPr>
              <a:t>℃左右，比耐火砖炉壁温度低</a:t>
            </a:r>
            <a:r>
              <a:rPr lang="en-US" altLang="zh-CN" sz="2800" b="1" dirty="0" smtClean="0">
                <a:latin typeface="华文新魏" panose="02010800040101010101" pitchFamily="2" charset="-122"/>
                <a:ea typeface="华文新魏" panose="02010800040101010101" pitchFamily="2" charset="-122"/>
              </a:rPr>
              <a:t>110</a:t>
            </a:r>
            <a:r>
              <a:rPr lang="zh-CN" altLang="en-US" sz="2800" b="1" dirty="0" smtClean="0">
                <a:latin typeface="华文新魏" panose="02010800040101010101" pitchFamily="2" charset="-122"/>
                <a:ea typeface="华文新魏" panose="02010800040101010101" pitchFamily="2" charset="-122"/>
              </a:rPr>
              <a:t>℃。第二代清华炉将耐火砖炉外壁散发的废热转化为蒸汽，不仅没有为产生蒸汽多耗氧，还提高了气化炉的效率。</a:t>
            </a:r>
            <a:endParaRPr lang="zh-CN" altLang="en-US" sz="28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15141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5618" y="2348880"/>
            <a:ext cx="8348387"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7227" y="2564904"/>
            <a:ext cx="7848872" cy="29523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28069" y="476672"/>
            <a:ext cx="8523487"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为什么第二代清华炉气化技术的</a:t>
            </a:r>
            <a:r>
              <a:rPr lang="zh-CN" altLang="en-US" sz="36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运行成本</a:t>
            </a:r>
            <a:endParaRPr lang="en-US" altLang="zh-CN" sz="36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36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能大幅降低</a:t>
            </a:r>
            <a:r>
              <a:rPr lang="zh-CN" alt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zh-CN" alt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mc:AlternateContent xmlns:mc="http://schemas.openxmlformats.org/markup-compatibility/2006" xmlns:a14="http://schemas.microsoft.com/office/drawing/2010/main">
        <mc:Choice Requires="a14">
          <p:sp>
            <p:nvSpPr>
              <p:cNvPr id="3" name="TextBox 2"/>
              <p:cNvSpPr txBox="1"/>
              <p:nvPr/>
            </p:nvSpPr>
            <p:spPr>
              <a:xfrm>
                <a:off x="697227" y="2564904"/>
                <a:ext cx="7848872" cy="2677656"/>
              </a:xfrm>
              <a:prstGeom prst="rect">
                <a:avLst/>
              </a:prstGeom>
              <a:noFill/>
            </p:spPr>
            <p:txBody>
              <a:bodyPr wrap="square" rtlCol="0">
                <a:spAutoFit/>
              </a:bodyPr>
              <a:lstStyle/>
              <a:p>
                <a:r>
                  <a:rPr lang="en-US" altLang="zh-CN" dirty="0" smtClean="0"/>
                  <a:t>   </a:t>
                </a:r>
                <a:r>
                  <a:rPr lang="zh-CN" altLang="en-US" sz="2800" b="1" dirty="0" smtClean="0">
                    <a:latin typeface="华文新魏" panose="02010800040101010101" pitchFamily="2" charset="-122"/>
                    <a:ea typeface="华文新魏" panose="02010800040101010101" pitchFamily="2" charset="-122"/>
                  </a:rPr>
                  <a:t>与传统耐火砖气化技术相比，单位有效气能耗、物耗基本不变，但减少了昂贵的耐火砖采购、筑炉费用，提高了年度运转时间，节约了运行成本。</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与其他水冷壁炉相比，系统压力高</a:t>
                </a:r>
                <a:r>
                  <a:rPr lang="en-US" altLang="zh-CN" sz="2800" b="1" dirty="0" smtClean="0">
                    <a:latin typeface="华文新魏" panose="02010800040101010101" pitchFamily="2" charset="-122"/>
                    <a:ea typeface="华文新魏" panose="02010800040101010101" pitchFamily="2" charset="-122"/>
                  </a:rPr>
                  <a:t>50~100%</a:t>
                </a:r>
                <a:r>
                  <a:rPr lang="zh-CN" altLang="en-US" sz="2800" b="1" dirty="0" smtClean="0">
                    <a:latin typeface="华文新魏" panose="02010800040101010101" pitchFamily="2" charset="-122"/>
                    <a:ea typeface="华文新魏" panose="02010800040101010101" pitchFamily="2" charset="-122"/>
                  </a:rPr>
                  <a:t>，粗合成气中</a:t>
                </a:r>
                <a14:m>
                  <m:oMath xmlns:m="http://schemas.openxmlformats.org/officeDocument/2006/math">
                    <m:sSub>
                      <m:sSubPr>
                        <m:ctrlPr>
                          <a:rPr lang="en-US" altLang="zh-CN" sz="2800" b="1" i="1" smtClean="0">
                            <a:latin typeface="Cambria Math"/>
                          </a:rPr>
                        </m:ctrlPr>
                      </m:sSubPr>
                      <m:e>
                        <m:r>
                          <a:rPr lang="en-US" altLang="zh-CN" sz="2800" b="1" i="1" smtClean="0">
                            <a:latin typeface="Cambria Math"/>
                          </a:rPr>
                          <m:t>𝑯</m:t>
                        </m:r>
                      </m:e>
                      <m:sub>
                        <m:r>
                          <a:rPr lang="en-US" altLang="zh-CN" sz="2800" b="1" i="1" smtClean="0">
                            <a:latin typeface="Cambria Math"/>
                          </a:rPr>
                          <m:t>𝟐</m:t>
                        </m:r>
                      </m:sub>
                    </m:sSub>
                  </m:oMath>
                </a14:m>
                <a:r>
                  <a:rPr lang="zh-CN" altLang="en-US" sz="2800" b="1" dirty="0" smtClean="0">
                    <a:latin typeface="华文新魏" panose="02010800040101010101" pitchFamily="2" charset="-122"/>
                    <a:ea typeface="华文新魏" panose="02010800040101010101" pitchFamily="2" charset="-122"/>
                  </a:rPr>
                  <a:t>高出</a:t>
                </a:r>
                <a:r>
                  <a:rPr lang="en-US" altLang="zh-CN" sz="2800" b="1" dirty="0" smtClean="0">
                    <a:latin typeface="华文新魏" panose="02010800040101010101" pitchFamily="2" charset="-122"/>
                    <a:ea typeface="华文新魏" panose="02010800040101010101" pitchFamily="2" charset="-122"/>
                  </a:rPr>
                  <a:t>50%</a:t>
                </a:r>
                <a:r>
                  <a:rPr lang="zh-CN" altLang="en-US" sz="2800" b="1" dirty="0" smtClean="0">
                    <a:latin typeface="华文新魏" panose="02010800040101010101" pitchFamily="2" charset="-122"/>
                    <a:ea typeface="华文新魏" panose="02010800040101010101" pitchFamily="2" charset="-122"/>
                  </a:rPr>
                  <a:t>以上，后续变换、净化、合成等工序的能耗均可降低，节约了运行成本。</a:t>
                </a:r>
                <a:endParaRPr lang="zh-CN" altLang="en-US" sz="2800" b="1" dirty="0">
                  <a:latin typeface="华文新魏" panose="02010800040101010101" pitchFamily="2" charset="-122"/>
                  <a:ea typeface="华文新魏" panose="020108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97227" y="2564904"/>
                <a:ext cx="7848872" cy="2677656"/>
              </a:xfrm>
              <a:prstGeom prst="rect">
                <a:avLst/>
              </a:prstGeom>
              <a:blipFill rotWithShape="1">
                <a:blip r:embed="rId2"/>
                <a:stretch>
                  <a:fillRect l="-1553" t="-2050" r="-3649" b="-56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54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899592" y="480567"/>
            <a:ext cx="316835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华文楷体" panose="02010600040101010101" pitchFamily="2" charset="-122"/>
                <a:ea typeface="华文楷体" panose="02010600040101010101" pitchFamily="2" charset="-122"/>
              </a:rPr>
              <a:t>清华炉煤气化煤种适应性</a:t>
            </a:r>
            <a:endParaRPr lang="zh-CN" altLang="en-US" sz="2000" b="1" dirty="0">
              <a:solidFill>
                <a:schemeClr val="tx1"/>
              </a:solidFill>
              <a:latin typeface="华文楷体" panose="02010600040101010101" pitchFamily="2" charset="-122"/>
              <a:ea typeface="华文楷体" panose="02010600040101010101" pitchFamily="2" charset="-122"/>
            </a:endParaRPr>
          </a:p>
        </p:txBody>
      </p:sp>
      <p:sp>
        <p:nvSpPr>
          <p:cNvPr id="4" name="TextBox 3"/>
          <p:cNvSpPr txBox="1"/>
          <p:nvPr/>
        </p:nvSpPr>
        <p:spPr>
          <a:xfrm>
            <a:off x="899592" y="1340103"/>
            <a:ext cx="7416824" cy="707886"/>
          </a:xfrm>
          <a:prstGeom prst="rect">
            <a:avLst/>
          </a:prstGeom>
          <a:noFill/>
        </p:spPr>
        <p:txBody>
          <a:bodyPr wrap="square" rtlCol="0">
            <a:spAutoFit/>
          </a:bodyPr>
          <a:lstStyle/>
          <a:p>
            <a:r>
              <a:rPr lang="zh-CN" altLang="en-US" sz="2000" b="1" dirty="0" smtClean="0">
                <a:latin typeface="华文新魏" panose="02010800040101010101" pitchFamily="2" charset="-122"/>
                <a:ea typeface="华文新魏" panose="02010800040101010101" pitchFamily="2" charset="-122"/>
              </a:rPr>
              <a:t>水煤浆水冷壁清华炉自</a:t>
            </a:r>
            <a:r>
              <a:rPr lang="en-US" altLang="zh-CN" sz="2000" b="1" dirty="0" smtClean="0">
                <a:latin typeface="华文新魏" panose="02010800040101010101" pitchFamily="2" charset="-122"/>
                <a:ea typeface="华文新魏" panose="02010800040101010101" pitchFamily="2" charset="-122"/>
              </a:rPr>
              <a:t>2011</a:t>
            </a:r>
            <a:r>
              <a:rPr lang="zh-CN" altLang="en-US" sz="2000" b="1" dirty="0" smtClean="0">
                <a:latin typeface="华文新魏" panose="02010800040101010101" pitchFamily="2" charset="-122"/>
                <a:ea typeface="华文新魏" panose="02010800040101010101" pitchFamily="2" charset="-122"/>
              </a:rPr>
              <a:t>年试车成功至今，在试烧装装置和现运行的气化装置中，已使用或试烧过的煤种十余种。</a:t>
            </a:r>
            <a:endParaRPr lang="zh-CN" altLang="en-US" sz="2000" b="1" dirty="0">
              <a:latin typeface="华文新魏" panose="02010800040101010101" pitchFamily="2" charset="-122"/>
              <a:ea typeface="华文新魏" panose="02010800040101010101" pitchFamily="2" charset="-122"/>
            </a:endParaRPr>
          </a:p>
        </p:txBody>
      </p:sp>
      <p:sp>
        <p:nvSpPr>
          <p:cNvPr id="5" name="矩形 4"/>
          <p:cNvSpPr/>
          <p:nvPr/>
        </p:nvSpPr>
        <p:spPr>
          <a:xfrm>
            <a:off x="1043608" y="2708920"/>
            <a:ext cx="648072" cy="237626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华文中宋" panose="02010600040101010101" pitchFamily="2" charset="-122"/>
                <a:ea typeface="华文中宋" panose="02010600040101010101" pitchFamily="2" charset="-122"/>
              </a:rPr>
              <a:t>煤</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种</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适</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应</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a:solidFill>
                  <a:schemeClr val="bg1"/>
                </a:solidFill>
                <a:latin typeface="华文中宋" panose="02010600040101010101" pitchFamily="2" charset="-122"/>
                <a:ea typeface="华文中宋" panose="02010600040101010101" pitchFamily="2" charset="-122"/>
              </a:rPr>
              <a:t>性</a:t>
            </a:r>
          </a:p>
        </p:txBody>
      </p:sp>
      <p:sp>
        <p:nvSpPr>
          <p:cNvPr id="7" name="圆角矩形 6"/>
          <p:cNvSpPr/>
          <p:nvPr/>
        </p:nvSpPr>
        <p:spPr>
          <a:xfrm>
            <a:off x="1691680" y="2204864"/>
            <a:ext cx="3168352" cy="40324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latin typeface="华文楷体" panose="02010600040101010101" pitchFamily="2" charset="-122"/>
                <a:ea typeface="华文楷体" panose="02010600040101010101" pitchFamily="2" charset="-122"/>
              </a:rPr>
              <a:t>水分</a:t>
            </a:r>
            <a:r>
              <a:rPr lang="zh-CN" altLang="en-US" sz="2400" b="1" dirty="0" smtClean="0">
                <a:solidFill>
                  <a:schemeClr val="tx1"/>
                </a:solidFill>
                <a:latin typeface="华文楷体" panose="02010600040101010101" pitchFamily="2" charset="-122"/>
                <a:ea typeface="华文楷体" panose="02010600040101010101" pitchFamily="2" charset="-122"/>
              </a:rPr>
              <a:t>：内水≤</a:t>
            </a:r>
            <a:r>
              <a:rPr lang="en-US" altLang="zh-CN" sz="2400" b="1" dirty="0" smtClean="0">
                <a:solidFill>
                  <a:schemeClr val="tx1"/>
                </a:solidFill>
                <a:latin typeface="华文楷体" panose="02010600040101010101" pitchFamily="2" charset="-122"/>
                <a:ea typeface="华文楷体" panose="02010600040101010101" pitchFamily="2" charset="-122"/>
              </a:rPr>
              <a:t>10%</a:t>
            </a:r>
          </a:p>
          <a:p>
            <a:r>
              <a:rPr lang="zh-CN" altLang="en-US" sz="2400" b="1" dirty="0" smtClean="0">
                <a:solidFill>
                  <a:srgbClr val="FF0000"/>
                </a:solidFill>
                <a:latin typeface="华文楷体" panose="02010600040101010101" pitchFamily="2" charset="-122"/>
                <a:ea typeface="华文楷体" panose="02010600040101010101" pitchFamily="2" charset="-122"/>
              </a:rPr>
              <a:t>灰分</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25%</a:t>
            </a:r>
          </a:p>
          <a:p>
            <a:r>
              <a:rPr lang="zh-CN" altLang="en-US" sz="2400" b="1" dirty="0">
                <a:solidFill>
                  <a:srgbClr val="FF0000"/>
                </a:solidFill>
                <a:latin typeface="华文楷体" panose="02010600040101010101" pitchFamily="2" charset="-122"/>
                <a:ea typeface="华文楷体" panose="02010600040101010101" pitchFamily="2" charset="-122"/>
              </a:rPr>
              <a:t>灰</a:t>
            </a:r>
            <a:r>
              <a:rPr lang="zh-CN" altLang="en-US" sz="2400" b="1" dirty="0" smtClean="0">
                <a:solidFill>
                  <a:srgbClr val="FF0000"/>
                </a:solidFill>
                <a:latin typeface="华文楷体" panose="02010600040101010101" pitchFamily="2" charset="-122"/>
                <a:ea typeface="华文楷体" panose="02010600040101010101" pitchFamily="2" charset="-122"/>
              </a:rPr>
              <a:t>熔点</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zh-CN" altLang="en-US" sz="2400" b="1" dirty="0">
                <a:solidFill>
                  <a:schemeClr val="tx1"/>
                </a:solidFill>
                <a:latin typeface="华文楷体" panose="02010600040101010101" pitchFamily="2" charset="-122"/>
                <a:ea typeface="华文楷体" panose="02010600040101010101" pitchFamily="2" charset="-122"/>
              </a:rPr>
              <a:t> </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1600</a:t>
            </a:r>
            <a:r>
              <a:rPr lang="zh-CN" altLang="en-US" sz="2400" b="1" dirty="0" smtClean="0">
                <a:solidFill>
                  <a:schemeClr val="tx1"/>
                </a:solidFill>
                <a:latin typeface="华文楷体" panose="02010600040101010101" pitchFamily="2" charset="-122"/>
                <a:ea typeface="华文楷体" panose="02010600040101010101" pitchFamily="2" charset="-122"/>
              </a:rPr>
              <a:t>℃</a:t>
            </a:r>
            <a:endParaRPr lang="en-US" altLang="zh-CN" sz="2400" b="1" dirty="0" smtClean="0">
              <a:solidFill>
                <a:schemeClr val="tx1"/>
              </a:solidFill>
              <a:latin typeface="华文楷体" panose="02010600040101010101" pitchFamily="2" charset="-122"/>
              <a:ea typeface="华文楷体" panose="02010600040101010101" pitchFamily="2" charset="-122"/>
            </a:endParaRPr>
          </a:p>
          <a:p>
            <a:r>
              <a:rPr lang="zh-CN" altLang="en-US" sz="2400" b="1" dirty="0" smtClean="0">
                <a:solidFill>
                  <a:srgbClr val="FF0000"/>
                </a:solidFill>
                <a:latin typeface="华文楷体" panose="02010600040101010101" pitchFamily="2" charset="-122"/>
                <a:ea typeface="华文楷体" panose="02010600040101010101" pitchFamily="2" charset="-122"/>
              </a:rPr>
              <a:t>挥发分</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zh-CN" altLang="en-US" sz="2400" b="1" dirty="0">
                <a:solidFill>
                  <a:schemeClr val="tx1"/>
                </a:solidFill>
                <a:latin typeface="华文楷体" panose="02010600040101010101" pitchFamily="2" charset="-122"/>
                <a:ea typeface="华文楷体" panose="02010600040101010101" pitchFamily="2" charset="-122"/>
              </a:rPr>
              <a:t> </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10-35%</a:t>
            </a:r>
          </a:p>
          <a:p>
            <a:r>
              <a:rPr lang="zh-CN" altLang="en-US" sz="2400" b="1" dirty="0" smtClean="0">
                <a:solidFill>
                  <a:srgbClr val="FF0000"/>
                </a:solidFill>
                <a:latin typeface="华文楷体" panose="02010600040101010101" pitchFamily="2" charset="-122"/>
                <a:ea typeface="华文楷体" panose="02010600040101010101" pitchFamily="2" charset="-122"/>
              </a:rPr>
              <a:t>固定碳</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40%</a:t>
            </a:r>
            <a:r>
              <a:rPr lang="zh-CN" altLang="en-US" sz="2400" b="1" dirty="0" smtClean="0">
                <a:solidFill>
                  <a:schemeClr val="tx1"/>
                </a:solidFill>
                <a:latin typeface="华文楷体" panose="02010600040101010101" pitchFamily="2" charset="-122"/>
                <a:ea typeface="华文楷体" panose="02010600040101010101" pitchFamily="2" charset="-122"/>
              </a:rPr>
              <a:t>以上</a:t>
            </a:r>
            <a:endParaRPr lang="en-US" altLang="zh-CN" sz="2400" b="1" dirty="0" smtClean="0">
              <a:solidFill>
                <a:schemeClr val="tx1"/>
              </a:solidFill>
              <a:latin typeface="华文楷体" panose="02010600040101010101" pitchFamily="2" charset="-122"/>
              <a:ea typeface="华文楷体" panose="02010600040101010101" pitchFamily="2" charset="-122"/>
            </a:endParaRPr>
          </a:p>
          <a:p>
            <a:r>
              <a:rPr lang="zh-CN" altLang="en-US" sz="2400" b="1" dirty="0" smtClean="0">
                <a:solidFill>
                  <a:srgbClr val="FF0000"/>
                </a:solidFill>
                <a:latin typeface="华文楷体" panose="02010600040101010101" pitchFamily="2" charset="-122"/>
                <a:ea typeface="华文楷体" panose="02010600040101010101" pitchFamily="2" charset="-122"/>
              </a:rPr>
              <a:t>发热值</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zh-CN" altLang="en-US" sz="2400" b="1" dirty="0">
                <a:solidFill>
                  <a:schemeClr val="tx1"/>
                </a:solidFill>
                <a:latin typeface="华文楷体" panose="02010600040101010101" pitchFamily="2" charset="-122"/>
                <a:ea typeface="华文楷体" panose="02010600040101010101" pitchFamily="2" charset="-122"/>
              </a:rPr>
              <a:t> </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19MJ/kg  </a:t>
            </a:r>
            <a:r>
              <a:rPr lang="zh-CN" altLang="en-US" sz="2400" b="1" dirty="0" smtClean="0">
                <a:solidFill>
                  <a:srgbClr val="FF0000"/>
                </a:solidFill>
                <a:latin typeface="华文楷体" panose="02010600040101010101" pitchFamily="2" charset="-122"/>
                <a:ea typeface="华文楷体" panose="02010600040101010101" pitchFamily="2" charset="-122"/>
              </a:rPr>
              <a:t>粘温特性</a:t>
            </a:r>
            <a:r>
              <a:rPr lang="zh-CN" altLang="en-US" sz="2400" b="1" dirty="0" smtClean="0">
                <a:solidFill>
                  <a:schemeClr val="tx1"/>
                </a:solidFill>
                <a:latin typeface="华文楷体" panose="02010600040101010101" pitchFamily="2" charset="-122"/>
                <a:ea typeface="华文楷体" panose="02010600040101010101" pitchFamily="2" charset="-122"/>
              </a:rPr>
              <a:t>：≤</a:t>
            </a:r>
            <a:r>
              <a:rPr lang="en-US" altLang="zh-CN" sz="2400" b="1" dirty="0" smtClean="0">
                <a:solidFill>
                  <a:schemeClr val="tx1"/>
                </a:solidFill>
                <a:latin typeface="华文楷体" panose="02010600040101010101" pitchFamily="2" charset="-122"/>
                <a:ea typeface="华文楷体" panose="02010600040101010101" pitchFamily="2" charset="-122"/>
              </a:rPr>
              <a:t>25Pa.S</a:t>
            </a:r>
            <a:endParaRPr lang="zh-CN" altLang="en-US" sz="2400" b="1" dirty="0">
              <a:solidFill>
                <a:schemeClr val="tx1"/>
              </a:solidFill>
              <a:latin typeface="华文楷体" panose="02010600040101010101" pitchFamily="2" charset="-122"/>
              <a:ea typeface="华文楷体" panose="02010600040101010101"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984" y="2206971"/>
            <a:ext cx="3600403" cy="387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21984" y="6237312"/>
            <a:ext cx="3456384" cy="523220"/>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中央研究院试验装置</a:t>
            </a:r>
            <a:endParaRPr lang="zh-CN" altLang="en-US" sz="28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1056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899592" y="480567"/>
            <a:ext cx="367240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华文新魏" panose="02010800040101010101" pitchFamily="2" charset="-122"/>
                <a:ea typeface="华文新魏" panose="02010800040101010101" pitchFamily="2" charset="-122"/>
              </a:rPr>
              <a:t>水煤浆水冷壁清华炉市场应用</a:t>
            </a:r>
            <a:endParaRPr lang="zh-CN" altLang="en-US" sz="2000" b="1" dirty="0">
              <a:solidFill>
                <a:schemeClr val="tx1"/>
              </a:solidFill>
              <a:latin typeface="华文新魏" panose="02010800040101010101" pitchFamily="2" charset="-122"/>
              <a:ea typeface="华文新魏" panose="02010800040101010101"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496681"/>
            <a:ext cx="40862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860032" y="1496681"/>
                <a:ext cx="3960440" cy="4540987"/>
              </a:xfrm>
              <a:prstGeom prst="rect">
                <a:avLst/>
              </a:prstGeom>
              <a:noFill/>
            </p:spPr>
            <p:txBody>
              <a:bodyPr wrap="square" rtlCol="0">
                <a:spAutoFit/>
              </a:bodyPr>
              <a:lstStyle/>
              <a:p>
                <a:r>
                  <a:rPr lang="zh-CN" altLang="en-US" dirty="0" smtClean="0"/>
                  <a:t>用户：新疆天业年产</a:t>
                </a:r>
                <a:r>
                  <a:rPr lang="en-US" altLang="zh-CN" dirty="0" smtClean="0"/>
                  <a:t>20</a:t>
                </a:r>
                <a:r>
                  <a:rPr lang="zh-CN" altLang="en-US" dirty="0" smtClean="0"/>
                  <a:t>万吨乙二醇项目</a:t>
                </a:r>
                <a:endParaRPr lang="en-US" altLang="zh-CN" dirty="0" smtClean="0"/>
              </a:p>
              <a:p>
                <a:r>
                  <a:rPr lang="zh-CN" altLang="en-US" dirty="0" smtClean="0"/>
                  <a:t>炉型：</a:t>
                </a:r>
                <a:r>
                  <a:rPr lang="en-US" altLang="zh-CN" dirty="0" smtClean="0"/>
                  <a:t>6.5MPa</a:t>
                </a:r>
                <a:r>
                  <a:rPr lang="zh-CN" altLang="en-US" dirty="0" smtClean="0"/>
                  <a:t>，</a:t>
                </a:r>
                <a:r>
                  <a:rPr lang="en-US" altLang="zh-CN" dirty="0" smtClean="0"/>
                  <a:t>1500t/d</a:t>
                </a:r>
                <a:r>
                  <a:rPr lang="zh-CN" altLang="en-US" dirty="0" smtClean="0"/>
                  <a:t>，两开不备采用煤种：</a:t>
                </a:r>
                <a:endParaRPr lang="en-US" altLang="zh-CN" dirty="0" smtClean="0"/>
              </a:p>
              <a:p>
                <a:pPr marL="285750" indent="-285750">
                  <a:buFont typeface="Wingdings" panose="05000000000000000000" pitchFamily="2" charset="2"/>
                  <a:buChar char="Ø"/>
                </a:pPr>
                <a:r>
                  <a:rPr lang="zh-CN" altLang="en-US" sz="2400" b="1" dirty="0" smtClean="0">
                    <a:solidFill>
                      <a:schemeClr val="accent1">
                        <a:lumMod val="50000"/>
                      </a:schemeClr>
                    </a:solidFill>
                  </a:rPr>
                  <a:t>新疆褐煤与焦末的混煤</a:t>
                </a:r>
                <a:endParaRPr lang="en-US" altLang="zh-CN" sz="2400" b="1" dirty="0" smtClean="0">
                  <a:solidFill>
                    <a:schemeClr val="accent1">
                      <a:lumMod val="50000"/>
                    </a:schemeClr>
                  </a:solidFill>
                </a:endParaRPr>
              </a:p>
              <a:p>
                <a:r>
                  <a:rPr lang="zh-CN" altLang="en-US" sz="2400" b="1" dirty="0" smtClean="0">
                    <a:solidFill>
                      <a:schemeClr val="accent1">
                        <a:lumMod val="50000"/>
                      </a:schemeClr>
                    </a:solidFill>
                  </a:rPr>
                  <a:t>运行性能：</a:t>
                </a:r>
                <a:endParaRPr lang="en-US" altLang="zh-CN" sz="2400" b="1" dirty="0" smtClean="0">
                  <a:solidFill>
                    <a:schemeClr val="accent1">
                      <a:lumMod val="50000"/>
                    </a:schemeClr>
                  </a:solidFill>
                </a:endParaRPr>
              </a:p>
              <a:p>
                <a:pPr marL="285750" indent="-285750">
                  <a:buFont typeface="Wingdings" panose="05000000000000000000" pitchFamily="2" charset="2"/>
                  <a:buChar char="Ø"/>
                </a:pPr>
                <a:r>
                  <a:rPr lang="zh-CN" altLang="en-US" sz="2400" b="1" dirty="0" smtClean="0">
                    <a:solidFill>
                      <a:schemeClr val="accent1">
                        <a:lumMod val="50000"/>
                      </a:schemeClr>
                    </a:solidFill>
                  </a:rPr>
                  <a:t>比氧耗：</a:t>
                </a:r>
                <a:r>
                  <a:rPr lang="en-US" altLang="zh-CN" sz="2400" b="1" dirty="0" smtClean="0">
                    <a:solidFill>
                      <a:schemeClr val="accent1">
                        <a:lumMod val="50000"/>
                      </a:schemeClr>
                    </a:solidFill>
                  </a:rPr>
                  <a:t>410N</a:t>
                </a:r>
                <a14:m>
                  <m:oMath xmlns:m="http://schemas.openxmlformats.org/officeDocument/2006/math">
                    <m:sSup>
                      <m:sSupPr>
                        <m:ctrlPr>
                          <a:rPr lang="en-US" altLang="zh-CN" sz="2400" b="1" i="1" smtClean="0">
                            <a:solidFill>
                              <a:schemeClr val="accent1">
                                <a:lumMod val="50000"/>
                              </a:schemeClr>
                            </a:solidFill>
                            <a:latin typeface="Cambria Math"/>
                          </a:rPr>
                        </m:ctrlPr>
                      </m:sSupPr>
                      <m:e>
                        <m:r>
                          <a:rPr lang="en-US" altLang="zh-CN" sz="2400" b="1" i="1" smtClean="0">
                            <a:solidFill>
                              <a:schemeClr val="accent1">
                                <a:lumMod val="50000"/>
                              </a:schemeClr>
                            </a:solidFill>
                            <a:latin typeface="Cambria Math"/>
                          </a:rPr>
                          <m:t>𝒎</m:t>
                        </m:r>
                      </m:e>
                      <m:sup>
                        <m:r>
                          <a:rPr lang="en-US" altLang="zh-CN" sz="2400" b="1" i="1" smtClean="0">
                            <a:solidFill>
                              <a:schemeClr val="accent1">
                                <a:lumMod val="50000"/>
                              </a:schemeClr>
                            </a:solidFill>
                            <a:latin typeface="Cambria Math"/>
                          </a:rPr>
                          <m:t>𝟑</m:t>
                        </m:r>
                      </m:sup>
                    </m:sSup>
                  </m:oMath>
                </a14:m>
                <a:r>
                  <a:rPr lang="en-US" altLang="zh-CN" sz="2400" b="1" dirty="0" smtClean="0">
                    <a:solidFill>
                      <a:schemeClr val="accent1">
                        <a:lumMod val="50000"/>
                      </a:schemeClr>
                    </a:solidFill>
                  </a:rPr>
                  <a:t>/1000N</a:t>
                </a:r>
                <a14:m>
                  <m:oMath xmlns:m="http://schemas.openxmlformats.org/officeDocument/2006/math">
                    <m:sSup>
                      <m:sSupPr>
                        <m:ctrlPr>
                          <a:rPr lang="en-US" altLang="zh-CN" sz="2400" b="1" i="1" dirty="0" smtClean="0">
                            <a:solidFill>
                              <a:schemeClr val="accent1">
                                <a:lumMod val="50000"/>
                              </a:schemeClr>
                            </a:solidFill>
                            <a:latin typeface="Cambria Math"/>
                          </a:rPr>
                        </m:ctrlPr>
                      </m:sSupPr>
                      <m:e>
                        <m:r>
                          <a:rPr lang="en-US" altLang="zh-CN" sz="2400" b="1" i="1" dirty="0" smtClean="0">
                            <a:solidFill>
                              <a:schemeClr val="accent1">
                                <a:lumMod val="50000"/>
                              </a:schemeClr>
                            </a:solidFill>
                            <a:latin typeface="Cambria Math"/>
                          </a:rPr>
                          <m:t>𝒎</m:t>
                        </m:r>
                      </m:e>
                      <m:sup>
                        <m:r>
                          <a:rPr lang="en-US" altLang="zh-CN" sz="2400" b="1" i="1" dirty="0" smtClean="0">
                            <a:solidFill>
                              <a:schemeClr val="accent1">
                                <a:lumMod val="50000"/>
                              </a:schemeClr>
                            </a:solidFill>
                            <a:latin typeface="Cambria Math"/>
                          </a:rPr>
                          <m:t>𝟑</m:t>
                        </m:r>
                      </m:sup>
                    </m:sSup>
                  </m:oMath>
                </a14:m>
                <a:r>
                  <a:rPr lang="zh-CN" altLang="en-US" sz="2400" b="1" dirty="0" smtClean="0">
                    <a:solidFill>
                      <a:schemeClr val="accent1">
                        <a:lumMod val="50000"/>
                      </a:schemeClr>
                    </a:solidFill>
                  </a:rPr>
                  <a:t>（</a:t>
                </a:r>
                <a:r>
                  <a:rPr lang="en-US" altLang="zh-CN" sz="2400" b="1" dirty="0" smtClean="0">
                    <a:solidFill>
                      <a:schemeClr val="accent1">
                        <a:lumMod val="50000"/>
                      </a:schemeClr>
                    </a:solidFill>
                  </a:rPr>
                  <a:t>CO+</a:t>
                </a:r>
                <a14:m>
                  <m:oMath xmlns:m="http://schemas.openxmlformats.org/officeDocument/2006/math">
                    <m:sSub>
                      <m:sSubPr>
                        <m:ctrlPr>
                          <a:rPr lang="en-US" altLang="zh-CN" sz="2400" b="1" i="1" smtClean="0">
                            <a:solidFill>
                              <a:schemeClr val="accent1">
                                <a:lumMod val="50000"/>
                              </a:schemeClr>
                            </a:solidFill>
                            <a:latin typeface="Cambria Math"/>
                          </a:rPr>
                        </m:ctrlPr>
                      </m:sSubPr>
                      <m:e>
                        <m:r>
                          <a:rPr lang="en-US" altLang="zh-CN" sz="2400" b="1" i="1" smtClean="0">
                            <a:solidFill>
                              <a:schemeClr val="accent1">
                                <a:lumMod val="50000"/>
                              </a:schemeClr>
                            </a:solidFill>
                            <a:latin typeface="Cambria Math"/>
                          </a:rPr>
                          <m:t>𝑯</m:t>
                        </m:r>
                      </m:e>
                      <m:sub>
                        <m:r>
                          <a:rPr lang="en-US" altLang="zh-CN" sz="2400" b="1" i="1" smtClean="0">
                            <a:solidFill>
                              <a:schemeClr val="accent1">
                                <a:lumMod val="50000"/>
                              </a:schemeClr>
                            </a:solidFill>
                            <a:latin typeface="Cambria Math"/>
                          </a:rPr>
                          <m:t>𝟐</m:t>
                        </m:r>
                      </m:sub>
                    </m:sSub>
                  </m:oMath>
                </a14:m>
                <a:r>
                  <a:rPr lang="zh-CN" altLang="en-US" sz="2400" b="1" dirty="0" smtClean="0">
                    <a:solidFill>
                      <a:schemeClr val="accent1">
                        <a:lumMod val="50000"/>
                      </a:schemeClr>
                    </a:solidFill>
                  </a:rPr>
                  <a:t>）</a:t>
                </a:r>
                <a:endParaRPr lang="en-US" altLang="zh-CN" sz="2400" b="1" dirty="0" smtClean="0">
                  <a:solidFill>
                    <a:schemeClr val="accent1">
                      <a:lumMod val="50000"/>
                    </a:schemeClr>
                  </a:solidFill>
                </a:endParaRPr>
              </a:p>
              <a:p>
                <a:pPr marL="285750" indent="-285750">
                  <a:buFont typeface="Wingdings" panose="05000000000000000000" pitchFamily="2" charset="2"/>
                  <a:buChar char="Ø"/>
                </a:pPr>
                <a:r>
                  <a:rPr lang="zh-CN" altLang="en-US" sz="2400" b="1" dirty="0" smtClean="0">
                    <a:solidFill>
                      <a:schemeClr val="accent1">
                        <a:lumMod val="50000"/>
                      </a:schemeClr>
                    </a:solidFill>
                  </a:rPr>
                  <a:t>比煤耗：</a:t>
                </a:r>
                <a:r>
                  <a:rPr lang="en-US" altLang="zh-CN" sz="2400" b="1" dirty="0" smtClean="0">
                    <a:solidFill>
                      <a:schemeClr val="accent1">
                        <a:lumMod val="50000"/>
                      </a:schemeClr>
                    </a:solidFill>
                  </a:rPr>
                  <a:t>620kg/1000N</a:t>
                </a:r>
                <a14:m>
                  <m:oMath xmlns:m="http://schemas.openxmlformats.org/officeDocument/2006/math">
                    <m:sSup>
                      <m:sSupPr>
                        <m:ctrlPr>
                          <a:rPr lang="en-US" altLang="zh-CN" sz="2400" b="1" i="1" smtClean="0">
                            <a:solidFill>
                              <a:schemeClr val="accent1">
                                <a:lumMod val="50000"/>
                              </a:schemeClr>
                            </a:solidFill>
                            <a:latin typeface="Cambria Math"/>
                          </a:rPr>
                        </m:ctrlPr>
                      </m:sSupPr>
                      <m:e>
                        <m:r>
                          <a:rPr lang="en-US" altLang="zh-CN" sz="2400" b="1" i="1" smtClean="0">
                            <a:solidFill>
                              <a:schemeClr val="accent1">
                                <a:lumMod val="50000"/>
                              </a:schemeClr>
                            </a:solidFill>
                            <a:latin typeface="Cambria Math"/>
                          </a:rPr>
                          <m:t>𝒎</m:t>
                        </m:r>
                      </m:e>
                      <m:sup>
                        <m:r>
                          <a:rPr lang="en-US" altLang="zh-CN" sz="2400" b="1" i="1" smtClean="0">
                            <a:solidFill>
                              <a:schemeClr val="accent1">
                                <a:lumMod val="50000"/>
                              </a:schemeClr>
                            </a:solidFill>
                            <a:latin typeface="Cambria Math"/>
                          </a:rPr>
                          <m:t>𝟑</m:t>
                        </m:r>
                      </m:sup>
                    </m:sSup>
                  </m:oMath>
                </a14:m>
                <a:r>
                  <a:rPr lang="zh-CN" altLang="en-US" sz="2400" b="1" dirty="0" smtClean="0">
                    <a:solidFill>
                      <a:schemeClr val="accent1">
                        <a:lumMod val="50000"/>
                      </a:schemeClr>
                    </a:solidFill>
                  </a:rPr>
                  <a:t>（</a:t>
                </a:r>
                <a:r>
                  <a:rPr lang="en-US" altLang="zh-CN" sz="2400" b="1" dirty="0" smtClean="0">
                    <a:solidFill>
                      <a:schemeClr val="accent1">
                        <a:lumMod val="50000"/>
                      </a:schemeClr>
                    </a:solidFill>
                  </a:rPr>
                  <a:t>CO+</a:t>
                </a:r>
                <a14:m>
                  <m:oMath xmlns:m="http://schemas.openxmlformats.org/officeDocument/2006/math">
                    <m:sSub>
                      <m:sSubPr>
                        <m:ctrlPr>
                          <a:rPr lang="en-US" altLang="zh-CN" sz="2400" b="1" i="1" smtClean="0">
                            <a:solidFill>
                              <a:schemeClr val="accent1">
                                <a:lumMod val="50000"/>
                              </a:schemeClr>
                            </a:solidFill>
                            <a:latin typeface="Cambria Math"/>
                          </a:rPr>
                        </m:ctrlPr>
                      </m:sSubPr>
                      <m:e>
                        <m:r>
                          <a:rPr lang="en-US" altLang="zh-CN" sz="2400" b="1" i="1" smtClean="0">
                            <a:solidFill>
                              <a:schemeClr val="accent1">
                                <a:lumMod val="50000"/>
                              </a:schemeClr>
                            </a:solidFill>
                            <a:latin typeface="Cambria Math"/>
                          </a:rPr>
                          <m:t>𝑯</m:t>
                        </m:r>
                      </m:e>
                      <m:sub>
                        <m:r>
                          <a:rPr lang="en-US" altLang="zh-CN" sz="2400" b="1" i="1" smtClean="0">
                            <a:solidFill>
                              <a:schemeClr val="accent1">
                                <a:lumMod val="50000"/>
                              </a:schemeClr>
                            </a:solidFill>
                            <a:latin typeface="Cambria Math"/>
                          </a:rPr>
                          <m:t>𝟐</m:t>
                        </m:r>
                      </m:sub>
                    </m:sSub>
                  </m:oMath>
                </a14:m>
                <a:r>
                  <a:rPr lang="zh-CN" altLang="en-US" sz="2400" b="1" dirty="0" smtClean="0">
                    <a:solidFill>
                      <a:schemeClr val="accent1">
                        <a:lumMod val="50000"/>
                      </a:schemeClr>
                    </a:solidFill>
                  </a:rPr>
                  <a:t>）</a:t>
                </a:r>
                <a:endParaRPr lang="en-US" altLang="zh-CN" sz="2400" b="1" dirty="0" smtClean="0">
                  <a:solidFill>
                    <a:schemeClr val="accent1">
                      <a:lumMod val="50000"/>
                    </a:schemeClr>
                  </a:solidFill>
                </a:endParaRPr>
              </a:p>
              <a:p>
                <a:pPr marL="285750" indent="-285750">
                  <a:buFont typeface="Wingdings" panose="05000000000000000000" pitchFamily="2" charset="2"/>
                  <a:buChar char="Ø"/>
                </a:pPr>
                <a:r>
                  <a:rPr lang="zh-CN" altLang="en-US" sz="2400" b="1" dirty="0" smtClean="0">
                    <a:solidFill>
                      <a:schemeClr val="accent1">
                        <a:lumMod val="50000"/>
                      </a:schemeClr>
                    </a:solidFill>
                  </a:rPr>
                  <a:t>滤饼含碳量：</a:t>
                </a:r>
                <a:r>
                  <a:rPr lang="en-US" altLang="zh-CN" sz="2400" b="1" dirty="0" smtClean="0">
                    <a:solidFill>
                      <a:schemeClr val="accent1">
                        <a:lumMod val="50000"/>
                      </a:schemeClr>
                    </a:solidFill>
                  </a:rPr>
                  <a:t>20~25%</a:t>
                </a:r>
              </a:p>
              <a:p>
                <a:pPr marL="285750" indent="-285750">
                  <a:buFont typeface="Wingdings" panose="05000000000000000000" pitchFamily="2" charset="2"/>
                  <a:buChar char="Ø"/>
                </a:pPr>
                <a:r>
                  <a:rPr lang="zh-CN" altLang="en-US" sz="2400" b="1" dirty="0" smtClean="0">
                    <a:solidFill>
                      <a:schemeClr val="accent1">
                        <a:lumMod val="50000"/>
                      </a:schemeClr>
                    </a:solidFill>
                  </a:rPr>
                  <a:t>粗渣含碳量：≤</a:t>
                </a:r>
                <a:r>
                  <a:rPr lang="en-US" altLang="zh-CN" sz="2400" b="1" dirty="0" smtClean="0">
                    <a:solidFill>
                      <a:schemeClr val="accent1">
                        <a:lumMod val="50000"/>
                      </a:schemeClr>
                    </a:solidFill>
                  </a:rPr>
                  <a:t>3%</a:t>
                </a:r>
                <a:endParaRPr lang="zh-CN" altLang="en-US" sz="2400" b="1" dirty="0">
                  <a:solidFill>
                    <a:schemeClr val="accent1">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60032" y="1496681"/>
                <a:ext cx="3960440" cy="4540987"/>
              </a:xfrm>
              <a:prstGeom prst="rect">
                <a:avLst/>
              </a:prstGeom>
              <a:blipFill rotWithShape="1">
                <a:blip r:embed="rId3"/>
                <a:stretch>
                  <a:fillRect l="-2308" t="-1075" r="-923" b="-22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85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2000"/>
                                        <p:tgtEl>
                                          <p:spTgt spid="5122"/>
                                        </p:tgtEl>
                                      </p:cBhvr>
                                    </p:animEffect>
                                    <p:anim calcmode="lin" valueType="num">
                                      <p:cBhvr>
                                        <p:cTn id="15" dur="2000" fill="hold"/>
                                        <p:tgtEl>
                                          <p:spTgt spid="5122"/>
                                        </p:tgtEl>
                                        <p:attrNameLst>
                                          <p:attrName>ppt_w</p:attrName>
                                        </p:attrNameLst>
                                      </p:cBhvr>
                                      <p:tavLst>
                                        <p:tav tm="0" fmla="#ppt_w*sin(2.5*pi*$)">
                                          <p:val>
                                            <p:fltVal val="0"/>
                                          </p:val>
                                        </p:tav>
                                        <p:tav tm="100000">
                                          <p:val>
                                            <p:fltVal val="1"/>
                                          </p:val>
                                        </p:tav>
                                      </p:tavLst>
                                    </p:anim>
                                    <p:anim calcmode="lin" valueType="num">
                                      <p:cBhvr>
                                        <p:cTn id="16"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827584" y="480567"/>
            <a:ext cx="374441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微软雅黑 Light" panose="020B0502040204020203" pitchFamily="34" charset="-122"/>
                <a:ea typeface="微软雅黑 Light" panose="020B0502040204020203" pitchFamily="34" charset="-122"/>
              </a:rPr>
              <a:t>水煤浆水冷壁清华炉工程业绩</a:t>
            </a:r>
            <a:endParaRPr lang="zh-CN" altLang="en-US" sz="2000" b="1" dirty="0">
              <a:solidFill>
                <a:schemeClr val="tx1"/>
              </a:solidFill>
              <a:latin typeface="微软雅黑 Light" panose="020B0502040204020203" pitchFamily="34" charset="-122"/>
              <a:ea typeface="微软雅黑 Light" panose="020B0502040204020203"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79" y="1374062"/>
            <a:ext cx="7837487"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69" y="5193587"/>
            <a:ext cx="7818437"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701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500034" y="197095"/>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矩形 2"/>
          <p:cNvSpPr/>
          <p:nvPr/>
        </p:nvSpPr>
        <p:spPr>
          <a:xfrm>
            <a:off x="971600" y="476672"/>
            <a:ext cx="360040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Light" panose="020B0502040204020203" pitchFamily="34" charset="-122"/>
                <a:ea typeface="微软雅黑 Light" panose="020B0502040204020203" pitchFamily="34" charset="-122"/>
              </a:rPr>
              <a:t>水煤浆水冷壁清华炉工程业绩</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95" y="1359503"/>
            <a:ext cx="7742237"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95" y="5102828"/>
            <a:ext cx="7723187"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42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横卷形 6"/>
          <p:cNvSpPr/>
          <p:nvPr/>
        </p:nvSpPr>
        <p:spPr>
          <a:xfrm>
            <a:off x="500034" y="214290"/>
            <a:ext cx="8001056" cy="857256"/>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4" name="AutoShape 2"/>
          <p:cNvSpPr>
            <a:spLocks noGrp="1" noChangeArrowheads="1"/>
          </p:cNvSpPr>
          <p:nvPr>
            <p:ph idx="1"/>
          </p:nvPr>
        </p:nvSpPr>
        <p:spPr bwMode="auto">
          <a:xfrm>
            <a:off x="499745" y="4208145"/>
            <a:ext cx="8143875" cy="2456815"/>
          </a:xfrm>
          <a:prstGeom prst="roundRect">
            <a:avLst>
              <a:gd name="adj" fmla="val 12699"/>
            </a:avLst>
          </a:prstGeom>
          <a:solidFill>
            <a:srgbClr val="92D050"/>
          </a:solidFill>
          <a:ln w="9525">
            <a:solidFill>
              <a:srgbClr val="92D050"/>
            </a:solidFill>
            <a:round/>
          </a:ln>
          <a:effectLst/>
        </p:spPr>
        <p:txBody>
          <a:bodyPr wrap="none" anchor="ctr"/>
          <a:lstStyle/>
          <a:p>
            <a:pPr>
              <a:buClr>
                <a:schemeClr val="tx2">
                  <a:lumMod val="40000"/>
                  <a:lumOff val="60000"/>
                </a:schemeClr>
              </a:buClr>
              <a:buFont typeface="Wingdings" panose="05000000000000000000" pitchFamily="2" charset="2"/>
              <a:buChar char="l"/>
            </a:pPr>
            <a:endParaRPr lang="en-US" altLang="zh-CN" dirty="0" smtClean="0"/>
          </a:p>
          <a:p>
            <a:pPr>
              <a:buClr>
                <a:schemeClr val="tx2">
                  <a:lumMod val="40000"/>
                  <a:lumOff val="60000"/>
                </a:schemeClr>
              </a:buClr>
              <a:buFont typeface="Wingdings" panose="05000000000000000000" pitchFamily="2" charset="2"/>
              <a:buChar char="l"/>
            </a:pPr>
            <a:endParaRPr lang="zh-CN" altLang="en-US" dirty="0"/>
          </a:p>
        </p:txBody>
      </p:sp>
      <p:sp>
        <p:nvSpPr>
          <p:cNvPr id="8" name="TextBox 7"/>
          <p:cNvSpPr txBox="1"/>
          <p:nvPr/>
        </p:nvSpPr>
        <p:spPr>
          <a:xfrm>
            <a:off x="857224" y="428604"/>
            <a:ext cx="378621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latin typeface="华文新魏" panose="02010800040101010101" pitchFamily="2" charset="-122"/>
                <a:ea typeface="华文新魏" panose="02010800040101010101" pitchFamily="2" charset="-122"/>
              </a:rPr>
              <a:t>煤气化的概念</a:t>
            </a:r>
            <a:endParaRPr lang="zh-CN" altLang="en-US" sz="2400" dirty="0">
              <a:latin typeface="华文新魏" panose="02010800040101010101" pitchFamily="2" charset="-122"/>
              <a:ea typeface="华文新魏" panose="02010800040101010101" pitchFamily="2" charset="-122"/>
            </a:endParaRPr>
          </a:p>
        </p:txBody>
      </p:sp>
      <p:sp>
        <p:nvSpPr>
          <p:cNvPr id="11" name="圆角矩形 10"/>
          <p:cNvSpPr/>
          <p:nvPr/>
        </p:nvSpPr>
        <p:spPr>
          <a:xfrm>
            <a:off x="713740" y="4338320"/>
            <a:ext cx="7787005" cy="21951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9" name="副标题 2"/>
          <p:cNvSpPr txBox="1"/>
          <p:nvPr/>
        </p:nvSpPr>
        <p:spPr>
          <a:xfrm>
            <a:off x="713740" y="4375785"/>
            <a:ext cx="7644130" cy="2157730"/>
          </a:xfrm>
          <a:prstGeom prst="rect">
            <a:avLst/>
          </a:prstGeom>
        </p:spPr>
        <p:txBody>
          <a:bodyPr vert="horz" lIns="91440" tIns="45720" rIns="91440" bIns="45720" rtlCol="0">
            <a:normAutofit fontScale="90000"/>
          </a:bodyPr>
          <a:lstStyle/>
          <a:p>
            <a:pPr marL="0" marR="0" lvl="1" indent="-285750" algn="l" defTabSz="914400" rtl="0" eaLnBrk="1" fontAlgn="auto" latinLnBrk="0" hangingPunct="1">
              <a:lnSpc>
                <a:spcPct val="100000"/>
              </a:lnSpc>
              <a:spcBef>
                <a:spcPct val="20000"/>
              </a:spcBef>
              <a:spcAft>
                <a:spcPts val="0"/>
              </a:spcAft>
              <a:buClrTx/>
              <a:buSzTx/>
              <a:defRPr/>
            </a:pPr>
            <a:r>
              <a:rPr kumimoji="1"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煤的气化过程：</a:t>
            </a:r>
            <a:r>
              <a:rPr kumimoji="1" lang="zh-CN" altLang="en-US" sz="2000" b="0" i="0" u="none" strike="noStrike" kern="1200" cap="none" spc="0" normalizeH="0" baseline="0" noProof="0" dirty="0" smtClean="0">
                <a:ln>
                  <a:noFill/>
                </a:ln>
                <a:solidFill>
                  <a:schemeClr val="tx1"/>
                </a:solidFill>
                <a:effectLst/>
                <a:uLnTx/>
                <a:uFillTx/>
                <a:latin typeface="+mn-ea"/>
                <a:ea typeface="+mn-ea"/>
                <a:cs typeface="+mn-cs"/>
              </a:rPr>
              <a:t>是一个热化学的过程。以煤或煤焦为原料，以氧气（空气、富氧或纯氧）、蒸汽或氢气为气化剂，在高温条件下，通过部分氧化将原料煤从固体燃料转化成气体燃料（即煤气）的过程。</a:t>
            </a:r>
            <a:endParaRPr kumimoji="1" lang="en-US" altLang="zh-CN" sz="2000" b="0" i="0" u="none" strike="noStrike" kern="1200" cap="none" spc="0" normalizeH="0" baseline="0" noProof="0" dirty="0" smtClean="0">
              <a:ln>
                <a:noFill/>
              </a:ln>
              <a:solidFill>
                <a:schemeClr val="tx1"/>
              </a:solidFill>
              <a:effectLst/>
              <a:uLnTx/>
              <a:uFillTx/>
              <a:latin typeface="+mn-ea"/>
              <a:ea typeface="+mn-ea"/>
              <a:cs typeface="+mn-cs"/>
            </a:endParaRPr>
          </a:p>
          <a:p>
            <a:pPr marL="0" marR="0" lvl="1" indent="-285750" algn="l" defTabSz="914400" rtl="0" eaLnBrk="1" fontAlgn="auto" latinLnBrk="0" hangingPunct="1">
              <a:lnSpc>
                <a:spcPct val="100000"/>
              </a:lnSpc>
              <a:spcBef>
                <a:spcPct val="20000"/>
              </a:spcBef>
              <a:spcAft>
                <a:spcPts val="0"/>
              </a:spcAft>
              <a:buClrTx/>
              <a:buSzTx/>
              <a:defRPr/>
            </a:pPr>
            <a:r>
              <a:rPr kumimoji="1"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n-cs"/>
              </a:rPr>
              <a:t>煤气化产物</a:t>
            </a:r>
            <a:r>
              <a:rPr kumimoji="1" lang="zh-CN" altLang="en-US" sz="20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由</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H</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CH</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4</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H</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COS</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等组成的煤气。</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defRPr/>
            </a:pPr>
            <a:r>
              <a:rPr kumimoji="0" lang="zh-CN" altLang="en-US" sz="2000" b="1"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Arial" panose="020B0604020202020204" pitchFamily="34" charset="0"/>
              </a:rPr>
              <a:t>煤的气化反应</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：一般可简单看作氧化（放热）反应（如</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），还原（吸热）反应（如</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C+H</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C+CO</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），甲烷生成（裂解）反应和水煤气平衡反应（</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CO+H</a:t>
            </a:r>
            <a:r>
              <a:rPr kumimoji="0" lang="en-US" sz="2000" b="0" i="0" u="none" strike="noStrike" kern="1200" cap="none" spc="0" normalizeH="0" baseline="-25000" noProof="0" dirty="0" smtClean="0">
                <a:ln>
                  <a:noFill/>
                </a:ln>
                <a:solidFill>
                  <a:schemeClr val="tx1"/>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）等。</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1" lang="en-US" altLang="de-DE"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7673" name="Rectangle 2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7707" name="Rectangle 5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27682" name="Group 34"/>
          <p:cNvGrpSpPr>
            <a:grpSpLocks noChangeAspect="1"/>
          </p:cNvGrpSpPr>
          <p:nvPr/>
        </p:nvGrpSpPr>
        <p:grpSpPr bwMode="auto">
          <a:xfrm>
            <a:off x="499745" y="1654175"/>
            <a:ext cx="7858125" cy="1499870"/>
            <a:chOff x="2479" y="1837"/>
            <a:chExt cx="8023" cy="1292"/>
          </a:xfrm>
        </p:grpSpPr>
        <p:sp>
          <p:nvSpPr>
            <p:cNvPr id="27706" name="AutoShape 58"/>
            <p:cNvSpPr>
              <a:spLocks noChangeAspect="1" noChangeArrowheads="1" noTextEdit="1"/>
            </p:cNvSpPr>
            <p:nvPr/>
          </p:nvSpPr>
          <p:spPr bwMode="auto">
            <a:xfrm>
              <a:off x="2479" y="1837"/>
              <a:ext cx="8023" cy="1292"/>
            </a:xfrm>
            <a:prstGeom prst="rect">
              <a:avLst/>
            </a:prstGeom>
            <a:noFill/>
          </p:spPr>
          <p:txBody>
            <a:bodyPr vert="horz" wrap="square" lIns="91440" tIns="45720" rIns="91440" bIns="45720" numCol="1" anchor="t" anchorCtr="0" compatLnSpc="1"/>
            <a:lstStyle/>
            <a:p>
              <a:endParaRPr lang="zh-CN" altLang="en-US" sz="1300" dirty="0"/>
            </a:p>
          </p:txBody>
        </p:sp>
        <p:sp>
          <p:nvSpPr>
            <p:cNvPr id="27705" name="Text Box 57"/>
            <p:cNvSpPr txBox="1">
              <a:spLocks noChangeArrowheads="1"/>
            </p:cNvSpPr>
            <p:nvPr/>
          </p:nvSpPr>
          <p:spPr bwMode="auto">
            <a:xfrm>
              <a:off x="2479" y="2128"/>
              <a:ext cx="1105" cy="33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原煤颗粒</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7704" name="AutoShape 56"/>
            <p:cNvSpPr>
              <a:spLocks noChangeShapeType="1"/>
            </p:cNvSpPr>
            <p:nvPr/>
          </p:nvSpPr>
          <p:spPr bwMode="auto">
            <a:xfrm>
              <a:off x="3584" y="2297"/>
              <a:ext cx="1236"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300"/>
            </a:p>
          </p:txBody>
        </p:sp>
        <p:sp>
          <p:nvSpPr>
            <p:cNvPr id="27703" name="Text Box 55"/>
            <p:cNvSpPr txBox="1">
              <a:spLocks noChangeArrowheads="1"/>
            </p:cNvSpPr>
            <p:nvPr/>
          </p:nvSpPr>
          <p:spPr bwMode="auto">
            <a:xfrm>
              <a:off x="4820" y="2128"/>
              <a:ext cx="1276" cy="33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干燥煤颗粒</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7702" name="Text Box 54"/>
            <p:cNvSpPr txBox="1">
              <a:spLocks noChangeArrowheads="1"/>
            </p:cNvSpPr>
            <p:nvPr/>
          </p:nvSpPr>
          <p:spPr bwMode="auto">
            <a:xfrm>
              <a:off x="3694" y="1900"/>
              <a:ext cx="1126" cy="356"/>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干燥脱水</a:t>
              </a:r>
            </a:p>
          </p:txBody>
        </p:sp>
        <p:sp>
          <p:nvSpPr>
            <p:cNvPr id="27701" name="AutoShape 53"/>
            <p:cNvSpPr>
              <a:spLocks noChangeShapeType="1"/>
            </p:cNvSpPr>
            <p:nvPr/>
          </p:nvSpPr>
          <p:spPr bwMode="auto">
            <a:xfrm>
              <a:off x="6096" y="2299"/>
              <a:ext cx="1001"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300"/>
            </a:p>
          </p:txBody>
        </p:sp>
        <p:sp>
          <p:nvSpPr>
            <p:cNvPr id="27700" name="Text Box 52"/>
            <p:cNvSpPr txBox="1">
              <a:spLocks noChangeArrowheads="1"/>
            </p:cNvSpPr>
            <p:nvPr/>
          </p:nvSpPr>
          <p:spPr bwMode="auto">
            <a:xfrm>
              <a:off x="6187" y="1935"/>
              <a:ext cx="818" cy="356"/>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煤热解</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7699" name="AutoShape 51"/>
            <p:cNvSpPr>
              <a:spLocks noChangeShapeType="1"/>
            </p:cNvSpPr>
            <p:nvPr/>
          </p:nvSpPr>
          <p:spPr bwMode="auto">
            <a:xfrm>
              <a:off x="7097" y="2128"/>
              <a:ext cx="0" cy="338"/>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98" name="AutoShape 50"/>
            <p:cNvSpPr>
              <a:spLocks noChangeShapeType="1"/>
            </p:cNvSpPr>
            <p:nvPr/>
          </p:nvSpPr>
          <p:spPr bwMode="auto">
            <a:xfrm>
              <a:off x="7097" y="2128"/>
              <a:ext cx="284" cy="0"/>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300"/>
            </a:p>
          </p:txBody>
        </p:sp>
        <p:sp>
          <p:nvSpPr>
            <p:cNvPr id="27697" name="AutoShape 49"/>
            <p:cNvSpPr>
              <a:spLocks noChangeShapeType="1"/>
            </p:cNvSpPr>
            <p:nvPr/>
          </p:nvSpPr>
          <p:spPr bwMode="auto">
            <a:xfrm>
              <a:off x="7097" y="2466"/>
              <a:ext cx="284"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300"/>
            </a:p>
          </p:txBody>
        </p:sp>
        <p:sp>
          <p:nvSpPr>
            <p:cNvPr id="27696" name="Text Box 48"/>
            <p:cNvSpPr txBox="1">
              <a:spLocks noChangeArrowheads="1"/>
            </p:cNvSpPr>
            <p:nvPr/>
          </p:nvSpPr>
          <p:spPr bwMode="auto">
            <a:xfrm>
              <a:off x="7400" y="1953"/>
              <a:ext cx="1118" cy="33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焦炭</a:t>
              </a:r>
              <a:r>
                <a:rPr kumimoji="0" lang="en-US"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半焦</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7695" name="Text Box 47"/>
            <p:cNvSpPr txBox="1">
              <a:spLocks noChangeArrowheads="1"/>
            </p:cNvSpPr>
            <p:nvPr/>
          </p:nvSpPr>
          <p:spPr bwMode="auto">
            <a:xfrm>
              <a:off x="7381" y="2375"/>
              <a:ext cx="1118" cy="33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挥发分</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694" name="AutoShape 46"/>
            <p:cNvSpPr>
              <a:spLocks noChangeShapeType="1"/>
            </p:cNvSpPr>
            <p:nvPr/>
          </p:nvSpPr>
          <p:spPr bwMode="auto">
            <a:xfrm>
              <a:off x="8682" y="2129"/>
              <a:ext cx="1" cy="467"/>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93" name="AutoShape 45"/>
            <p:cNvSpPr>
              <a:spLocks noChangeShapeType="1"/>
            </p:cNvSpPr>
            <p:nvPr/>
          </p:nvSpPr>
          <p:spPr bwMode="auto">
            <a:xfrm>
              <a:off x="8499" y="2112"/>
              <a:ext cx="183" cy="1"/>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92" name="AutoShape 44"/>
            <p:cNvSpPr>
              <a:spLocks noChangeShapeType="1"/>
            </p:cNvSpPr>
            <p:nvPr/>
          </p:nvSpPr>
          <p:spPr bwMode="auto">
            <a:xfrm>
              <a:off x="8499" y="2595"/>
              <a:ext cx="183" cy="1"/>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91" name="AutoShape 43"/>
            <p:cNvSpPr>
              <a:spLocks noChangeShapeType="1"/>
            </p:cNvSpPr>
            <p:nvPr/>
          </p:nvSpPr>
          <p:spPr bwMode="auto">
            <a:xfrm>
              <a:off x="8683" y="2375"/>
              <a:ext cx="1002"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sz="1300"/>
            </a:p>
          </p:txBody>
        </p:sp>
        <p:sp>
          <p:nvSpPr>
            <p:cNvPr id="27690" name="Text Box 42"/>
            <p:cNvSpPr txBox="1">
              <a:spLocks noChangeArrowheads="1"/>
            </p:cNvSpPr>
            <p:nvPr/>
          </p:nvSpPr>
          <p:spPr bwMode="auto">
            <a:xfrm>
              <a:off x="8752" y="1935"/>
              <a:ext cx="1149" cy="356"/>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气化反应</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7689" name="Text Box 41"/>
            <p:cNvSpPr txBox="1">
              <a:spLocks noChangeArrowheads="1"/>
            </p:cNvSpPr>
            <p:nvPr/>
          </p:nvSpPr>
          <p:spPr bwMode="auto">
            <a:xfrm>
              <a:off x="8760" y="2466"/>
              <a:ext cx="818" cy="357"/>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气化剂</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688" name="AutoShape 40"/>
            <p:cNvSpPr>
              <a:spLocks noChangeShapeType="1"/>
            </p:cNvSpPr>
            <p:nvPr/>
          </p:nvSpPr>
          <p:spPr bwMode="auto">
            <a:xfrm>
              <a:off x="7940" y="2713"/>
              <a:ext cx="13" cy="338"/>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87" name="AutoShape 39"/>
            <p:cNvSpPr>
              <a:spLocks noChangeShapeType="1"/>
            </p:cNvSpPr>
            <p:nvPr/>
          </p:nvSpPr>
          <p:spPr bwMode="auto">
            <a:xfrm>
              <a:off x="7953" y="3051"/>
              <a:ext cx="2068" cy="0"/>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86" name="AutoShape 38"/>
            <p:cNvSpPr>
              <a:spLocks noChangeShapeType="1"/>
            </p:cNvSpPr>
            <p:nvPr/>
          </p:nvSpPr>
          <p:spPr bwMode="auto">
            <a:xfrm>
              <a:off x="7953" y="2713"/>
              <a:ext cx="13" cy="338"/>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85" name="AutoShape 37"/>
            <p:cNvSpPr>
              <a:spLocks noChangeShapeType="1"/>
            </p:cNvSpPr>
            <p:nvPr/>
          </p:nvSpPr>
          <p:spPr bwMode="auto">
            <a:xfrm>
              <a:off x="7966" y="3051"/>
              <a:ext cx="2068" cy="1"/>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sz="1300"/>
            </a:p>
          </p:txBody>
        </p:sp>
        <p:sp>
          <p:nvSpPr>
            <p:cNvPr id="27683" name="Text Box 35"/>
            <p:cNvSpPr txBox="1">
              <a:spLocks noChangeArrowheads="1"/>
            </p:cNvSpPr>
            <p:nvPr/>
          </p:nvSpPr>
          <p:spPr bwMode="auto">
            <a:xfrm>
              <a:off x="9685" y="2183"/>
              <a:ext cx="817" cy="36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煤气</a:t>
              </a:r>
              <a:endParaRPr kumimoji="0" 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27761" name="Rectangle 113"/>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49" name="矩形 148"/>
          <p:cNvSpPr/>
          <p:nvPr/>
        </p:nvSpPr>
        <p:spPr>
          <a:xfrm>
            <a:off x="3178791" y="3502651"/>
            <a:ext cx="278608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煤的气化过程</a:t>
            </a:r>
            <a:endParaRPr lang="zh-CN" altLang="en-US"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571472" y="285728"/>
            <a:ext cx="4817696" cy="665742"/>
          </a:xfrm>
          <a:solidFill>
            <a:srgbClr val="92D050"/>
          </a:solidFill>
        </p:spPr>
        <p:txBody>
          <a:bodyPr>
            <a:noAutofit/>
          </a:bodyPr>
          <a:lstStyle/>
          <a:p>
            <a:pPr algn="l"/>
            <a:r>
              <a:rPr lang="zh-CN" altLang="en-US" sz="3200" dirty="0" smtClean="0">
                <a:solidFill>
                  <a:schemeClr val="bg1"/>
                </a:solidFill>
                <a:latin typeface="华文新魏" panose="02010800040101010101" pitchFamily="2" charset="-122"/>
                <a:ea typeface="华文新魏" panose="02010800040101010101" pitchFamily="2" charset="-122"/>
              </a:rPr>
              <a:t>煤气化重要性</a:t>
            </a:r>
            <a:endParaRPr lang="zh-CN" altLang="en-US" sz="3200" dirty="0">
              <a:solidFill>
                <a:schemeClr val="bg1"/>
              </a:solidFill>
              <a:latin typeface="华文新魏" panose="02010800040101010101" pitchFamily="2" charset="-122"/>
              <a:ea typeface="华文新魏" panose="02010800040101010101" pitchFamily="2" charset="-122"/>
            </a:endParaRPr>
          </a:p>
        </p:txBody>
      </p:sp>
      <p:grpSp>
        <p:nvGrpSpPr>
          <p:cNvPr id="46" name="组合 45"/>
          <p:cNvGrpSpPr/>
          <p:nvPr/>
        </p:nvGrpSpPr>
        <p:grpSpPr>
          <a:xfrm>
            <a:off x="1214414" y="1071546"/>
            <a:ext cx="6838964" cy="2586070"/>
            <a:chOff x="1233498" y="1785926"/>
            <a:chExt cx="6838964" cy="2586070"/>
          </a:xfrm>
        </p:grpSpPr>
        <p:sp>
          <p:nvSpPr>
            <p:cNvPr id="1026" name="Text Box 2"/>
            <p:cNvSpPr txBox="1">
              <a:spLocks noChangeArrowheads="1"/>
            </p:cNvSpPr>
            <p:nvPr/>
          </p:nvSpPr>
          <p:spPr bwMode="auto">
            <a:xfrm>
              <a:off x="1233498" y="2625715"/>
              <a:ext cx="628650" cy="304800"/>
            </a:xfrm>
            <a:prstGeom prst="rect">
              <a:avLst/>
            </a:prstGeom>
            <a:solidFill>
              <a:srgbClr val="4BACC6"/>
            </a:solidFill>
            <a:ln w="38100">
              <a:solidFill>
                <a:srgbClr val="BCE1C0"/>
              </a:solidFill>
              <a:miter lim="800000"/>
            </a:ln>
            <a:effectLst>
              <a:outerShdw dist="28398" dir="3806097" algn="ctr" rotWithShape="0">
                <a:srgbClr val="205867">
                  <a:alpha val="50000"/>
                </a:srgbClr>
              </a:outerShdw>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煤</a:t>
              </a:r>
              <a:endPara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27" name="Text Box 3"/>
            <p:cNvSpPr txBox="1">
              <a:spLocks noChangeArrowheads="1"/>
            </p:cNvSpPr>
            <p:nvPr/>
          </p:nvSpPr>
          <p:spPr bwMode="auto">
            <a:xfrm>
              <a:off x="1857356" y="2357430"/>
              <a:ext cx="709643" cy="37306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气化</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28" name="Text Box 4"/>
            <p:cNvSpPr txBox="1">
              <a:spLocks noChangeArrowheads="1"/>
            </p:cNvSpPr>
            <p:nvPr/>
          </p:nvSpPr>
          <p:spPr bwMode="auto">
            <a:xfrm>
              <a:off x="2428860" y="2625715"/>
              <a:ext cx="804888" cy="231781"/>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合成气</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030" name="AutoShape 6"/>
            <p:cNvCxnSpPr>
              <a:cxnSpLocks noChangeShapeType="1"/>
            </p:cNvCxnSpPr>
            <p:nvPr/>
          </p:nvCxnSpPr>
          <p:spPr bwMode="auto">
            <a:xfrm>
              <a:off x="3471873" y="2359015"/>
              <a:ext cx="0" cy="1028700"/>
            </a:xfrm>
            <a:prstGeom prst="straightConnector1">
              <a:avLst/>
            </a:prstGeom>
            <a:noFill/>
            <a:ln w="38100">
              <a:solidFill>
                <a:srgbClr val="BCE1C0"/>
              </a:solidFill>
              <a:round/>
            </a:ln>
            <a:effectLst/>
          </p:spPr>
        </p:cxnSp>
        <p:cxnSp>
          <p:nvCxnSpPr>
            <p:cNvPr id="1031" name="AutoShape 7"/>
            <p:cNvCxnSpPr>
              <a:cxnSpLocks noChangeShapeType="1"/>
            </p:cNvCxnSpPr>
            <p:nvPr/>
          </p:nvCxnSpPr>
          <p:spPr bwMode="auto">
            <a:xfrm>
              <a:off x="3233748" y="2730490"/>
              <a:ext cx="219075" cy="0"/>
            </a:xfrm>
            <a:prstGeom prst="straightConnector1">
              <a:avLst/>
            </a:prstGeom>
            <a:noFill/>
            <a:ln w="38100">
              <a:solidFill>
                <a:srgbClr val="BCE1C0"/>
              </a:solidFill>
              <a:round/>
              <a:tailEnd type="triangle" w="med" len="med"/>
            </a:ln>
            <a:effectLst/>
          </p:spPr>
        </p:cxnSp>
        <p:cxnSp>
          <p:nvCxnSpPr>
            <p:cNvPr id="1032" name="AutoShape 8"/>
            <p:cNvCxnSpPr>
              <a:cxnSpLocks noChangeShapeType="1"/>
            </p:cNvCxnSpPr>
            <p:nvPr/>
          </p:nvCxnSpPr>
          <p:spPr bwMode="auto">
            <a:xfrm>
              <a:off x="3471873" y="2359015"/>
              <a:ext cx="238125" cy="1587"/>
            </a:xfrm>
            <a:prstGeom prst="straightConnector1">
              <a:avLst/>
            </a:prstGeom>
            <a:noFill/>
            <a:ln w="38100">
              <a:solidFill>
                <a:srgbClr val="BCE1C0"/>
              </a:solidFill>
              <a:round/>
              <a:tailEnd type="triangle" w="med" len="med"/>
            </a:ln>
            <a:effectLst/>
          </p:spPr>
        </p:cxnSp>
        <p:cxnSp>
          <p:nvCxnSpPr>
            <p:cNvPr id="1033" name="AutoShape 9"/>
            <p:cNvCxnSpPr>
              <a:cxnSpLocks noChangeShapeType="1"/>
            </p:cNvCxnSpPr>
            <p:nvPr/>
          </p:nvCxnSpPr>
          <p:spPr bwMode="auto">
            <a:xfrm>
              <a:off x="3471873" y="2730490"/>
              <a:ext cx="238125" cy="0"/>
            </a:xfrm>
            <a:prstGeom prst="straightConnector1">
              <a:avLst/>
            </a:prstGeom>
            <a:noFill/>
            <a:ln w="38100">
              <a:solidFill>
                <a:srgbClr val="BCE1C0"/>
              </a:solidFill>
              <a:round/>
              <a:tailEnd type="triangle" w="med" len="med"/>
            </a:ln>
            <a:effectLst/>
          </p:spPr>
        </p:cxnSp>
        <p:cxnSp>
          <p:nvCxnSpPr>
            <p:cNvPr id="1034" name="AutoShape 10"/>
            <p:cNvCxnSpPr>
              <a:cxnSpLocks noChangeShapeType="1"/>
            </p:cNvCxnSpPr>
            <p:nvPr/>
          </p:nvCxnSpPr>
          <p:spPr bwMode="auto">
            <a:xfrm>
              <a:off x="3471873" y="3063865"/>
              <a:ext cx="238125" cy="0"/>
            </a:xfrm>
            <a:prstGeom prst="straightConnector1">
              <a:avLst/>
            </a:prstGeom>
            <a:noFill/>
            <a:ln w="38100">
              <a:solidFill>
                <a:srgbClr val="BCE1C0"/>
              </a:solidFill>
              <a:round/>
              <a:tailEnd type="triangle" w="med" len="med"/>
            </a:ln>
            <a:effectLst/>
          </p:spPr>
        </p:cxnSp>
        <p:cxnSp>
          <p:nvCxnSpPr>
            <p:cNvPr id="1035" name="AutoShape 11"/>
            <p:cNvCxnSpPr>
              <a:cxnSpLocks noChangeShapeType="1"/>
            </p:cNvCxnSpPr>
            <p:nvPr/>
          </p:nvCxnSpPr>
          <p:spPr bwMode="auto">
            <a:xfrm>
              <a:off x="3470286" y="3387715"/>
              <a:ext cx="238125" cy="0"/>
            </a:xfrm>
            <a:prstGeom prst="straightConnector1">
              <a:avLst/>
            </a:prstGeom>
            <a:noFill/>
            <a:ln w="38100">
              <a:solidFill>
                <a:srgbClr val="BCE1C0"/>
              </a:solidFill>
              <a:round/>
              <a:tailEnd type="triangle" w="med" len="med"/>
            </a:ln>
            <a:effectLst/>
          </p:spPr>
        </p:cxnSp>
        <p:sp>
          <p:nvSpPr>
            <p:cNvPr id="1036" name="Text Box 12"/>
            <p:cNvSpPr txBox="1">
              <a:spLocks noChangeArrowheads="1"/>
            </p:cNvSpPr>
            <p:nvPr/>
          </p:nvSpPr>
          <p:spPr bwMode="auto">
            <a:xfrm>
              <a:off x="3708411" y="2195502"/>
              <a:ext cx="647700" cy="268288"/>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甲醇</a:t>
              </a:r>
              <a:endPara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37" name="Text Box 13"/>
            <p:cNvSpPr txBox="1">
              <a:spLocks noChangeArrowheads="1"/>
            </p:cNvSpPr>
            <p:nvPr/>
          </p:nvSpPr>
          <p:spPr bwMode="auto">
            <a:xfrm>
              <a:off x="3708410" y="2549515"/>
              <a:ext cx="720713" cy="236543"/>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合成氨</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38" name="Text Box 14"/>
            <p:cNvSpPr txBox="1">
              <a:spLocks noChangeArrowheads="1"/>
            </p:cNvSpPr>
            <p:nvPr/>
          </p:nvSpPr>
          <p:spPr bwMode="auto">
            <a:xfrm>
              <a:off x="3708410" y="2892415"/>
              <a:ext cx="720713" cy="250833"/>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天然气</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39" name="Text Box 15"/>
            <p:cNvSpPr txBox="1">
              <a:spLocks noChangeArrowheads="1"/>
            </p:cNvSpPr>
            <p:nvPr/>
          </p:nvSpPr>
          <p:spPr bwMode="auto">
            <a:xfrm>
              <a:off x="3708410" y="3235315"/>
              <a:ext cx="792151" cy="265123"/>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乙二醇</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40" name="Text Box 16"/>
            <p:cNvSpPr txBox="1">
              <a:spLocks noChangeArrowheads="1"/>
            </p:cNvSpPr>
            <p:nvPr/>
          </p:nvSpPr>
          <p:spPr bwMode="auto">
            <a:xfrm>
              <a:off x="4572000" y="1785926"/>
              <a:ext cx="571504" cy="285752"/>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MTO</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41" name="Text Box 17"/>
            <p:cNvSpPr txBox="1">
              <a:spLocks noChangeArrowheads="1"/>
            </p:cNvSpPr>
            <p:nvPr/>
          </p:nvSpPr>
          <p:spPr bwMode="auto">
            <a:xfrm>
              <a:off x="4572000" y="2214554"/>
              <a:ext cx="571504" cy="214313"/>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MTP</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42" name="Text Box 18"/>
            <p:cNvSpPr txBox="1">
              <a:spLocks noChangeArrowheads="1"/>
            </p:cNvSpPr>
            <p:nvPr/>
          </p:nvSpPr>
          <p:spPr bwMode="auto">
            <a:xfrm>
              <a:off x="5286380" y="1928802"/>
              <a:ext cx="1181101" cy="214314"/>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乙烯</a:t>
              </a: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丙烯</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043" name="AutoShape 19"/>
            <p:cNvCxnSpPr>
              <a:cxnSpLocks noChangeShapeType="1"/>
            </p:cNvCxnSpPr>
            <p:nvPr/>
          </p:nvCxnSpPr>
          <p:spPr bwMode="auto">
            <a:xfrm rot="16200000" flipH="1">
              <a:off x="3820319" y="2823359"/>
              <a:ext cx="1503363" cy="1"/>
            </a:xfrm>
            <a:prstGeom prst="straightConnector1">
              <a:avLst/>
            </a:prstGeom>
            <a:noFill/>
            <a:ln w="38100">
              <a:solidFill>
                <a:srgbClr val="BCE1C0"/>
              </a:solidFill>
              <a:round/>
            </a:ln>
            <a:effectLst/>
          </p:spPr>
        </p:cxnSp>
        <p:cxnSp>
          <p:nvCxnSpPr>
            <p:cNvPr id="1044" name="AutoShape 20"/>
            <p:cNvCxnSpPr>
              <a:cxnSpLocks noChangeShapeType="1"/>
            </p:cNvCxnSpPr>
            <p:nvPr/>
          </p:nvCxnSpPr>
          <p:spPr bwMode="auto">
            <a:xfrm>
              <a:off x="4572000" y="2071678"/>
              <a:ext cx="561975" cy="1588"/>
            </a:xfrm>
            <a:prstGeom prst="straightConnector1">
              <a:avLst/>
            </a:prstGeom>
            <a:noFill/>
            <a:ln w="38100">
              <a:solidFill>
                <a:srgbClr val="BCE1C0"/>
              </a:solidFill>
              <a:round/>
              <a:tailEnd type="triangle" w="med" len="med"/>
            </a:ln>
            <a:effectLst/>
          </p:spPr>
        </p:cxnSp>
        <p:sp>
          <p:nvSpPr>
            <p:cNvPr id="1047" name="Text Box 23"/>
            <p:cNvSpPr txBox="1">
              <a:spLocks noChangeArrowheads="1"/>
            </p:cNvSpPr>
            <p:nvPr/>
          </p:nvSpPr>
          <p:spPr bwMode="auto">
            <a:xfrm>
              <a:off x="3708411" y="2200265"/>
              <a:ext cx="647700" cy="266700"/>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甲醇</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48" name="Text Box 24"/>
            <p:cNvSpPr txBox="1">
              <a:spLocks noChangeArrowheads="1"/>
            </p:cNvSpPr>
            <p:nvPr/>
          </p:nvSpPr>
          <p:spPr bwMode="auto">
            <a:xfrm>
              <a:off x="5214942" y="2643182"/>
              <a:ext cx="647700" cy="268288"/>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汽油</a:t>
              </a:r>
              <a:endPara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050" name="AutoShape 26"/>
            <p:cNvCxnSpPr>
              <a:cxnSpLocks noChangeShapeType="1"/>
            </p:cNvCxnSpPr>
            <p:nvPr/>
          </p:nvCxnSpPr>
          <p:spPr bwMode="auto">
            <a:xfrm>
              <a:off x="6000760" y="2500306"/>
              <a:ext cx="238125" cy="1587"/>
            </a:xfrm>
            <a:prstGeom prst="straightConnector1">
              <a:avLst/>
            </a:prstGeom>
            <a:noFill/>
            <a:ln w="38100">
              <a:solidFill>
                <a:srgbClr val="BCE1C0"/>
              </a:solidFill>
              <a:round/>
              <a:tailEnd type="triangle" w="med" len="med"/>
            </a:ln>
            <a:effectLst/>
          </p:spPr>
        </p:cxnSp>
        <p:sp>
          <p:nvSpPr>
            <p:cNvPr id="1051" name="Text Box 27"/>
            <p:cNvSpPr txBox="1">
              <a:spLocks noChangeArrowheads="1"/>
            </p:cNvSpPr>
            <p:nvPr/>
          </p:nvSpPr>
          <p:spPr bwMode="auto">
            <a:xfrm>
              <a:off x="6715140" y="1928802"/>
              <a:ext cx="1357322" cy="357190"/>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聚乙烯</a:t>
              </a: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聚丙烯</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52" name="Text Box 28"/>
            <p:cNvSpPr txBox="1">
              <a:spLocks noChangeArrowheads="1"/>
            </p:cNvSpPr>
            <p:nvPr/>
          </p:nvSpPr>
          <p:spPr bwMode="auto">
            <a:xfrm>
              <a:off x="5357818" y="2357430"/>
              <a:ext cx="647700" cy="266700"/>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丙烯</a:t>
              </a:r>
              <a:endParaRPr kumimoji="0" 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53" name="Text Box 29"/>
            <p:cNvSpPr txBox="1">
              <a:spLocks noChangeArrowheads="1"/>
            </p:cNvSpPr>
            <p:nvPr/>
          </p:nvSpPr>
          <p:spPr bwMode="auto">
            <a:xfrm>
              <a:off x="6286512" y="2357430"/>
              <a:ext cx="938218" cy="282579"/>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聚丙烯</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054" name="AutoShape 30"/>
            <p:cNvCxnSpPr>
              <a:cxnSpLocks noChangeShapeType="1"/>
            </p:cNvCxnSpPr>
            <p:nvPr/>
          </p:nvCxnSpPr>
          <p:spPr bwMode="auto">
            <a:xfrm>
              <a:off x="4572000" y="2857496"/>
              <a:ext cx="476250" cy="1588"/>
            </a:xfrm>
            <a:prstGeom prst="straightConnector1">
              <a:avLst/>
            </a:prstGeom>
            <a:noFill/>
            <a:ln w="38100">
              <a:solidFill>
                <a:srgbClr val="BCE1C0"/>
              </a:solidFill>
              <a:round/>
              <a:tailEnd type="triangle" w="med" len="med"/>
            </a:ln>
            <a:effectLst/>
          </p:spPr>
        </p:cxnSp>
        <p:cxnSp>
          <p:nvCxnSpPr>
            <p:cNvPr id="1055" name="AutoShape 31"/>
            <p:cNvCxnSpPr>
              <a:cxnSpLocks noChangeShapeType="1"/>
            </p:cNvCxnSpPr>
            <p:nvPr/>
          </p:nvCxnSpPr>
          <p:spPr bwMode="auto">
            <a:xfrm>
              <a:off x="4572000" y="3214686"/>
              <a:ext cx="476250" cy="1588"/>
            </a:xfrm>
            <a:prstGeom prst="straightConnector1">
              <a:avLst/>
            </a:prstGeom>
            <a:noFill/>
            <a:ln w="38100">
              <a:solidFill>
                <a:srgbClr val="BCE1C0"/>
              </a:solidFill>
              <a:round/>
              <a:tailEnd type="triangle" w="med" len="med"/>
            </a:ln>
            <a:effectLst/>
          </p:spPr>
        </p:cxnSp>
        <p:cxnSp>
          <p:nvCxnSpPr>
            <p:cNvPr id="1056" name="AutoShape 32"/>
            <p:cNvCxnSpPr>
              <a:cxnSpLocks noChangeShapeType="1"/>
            </p:cNvCxnSpPr>
            <p:nvPr/>
          </p:nvCxnSpPr>
          <p:spPr bwMode="auto">
            <a:xfrm>
              <a:off x="4572000" y="3571876"/>
              <a:ext cx="476250" cy="1588"/>
            </a:xfrm>
            <a:prstGeom prst="straightConnector1">
              <a:avLst/>
            </a:prstGeom>
            <a:noFill/>
            <a:ln w="38100">
              <a:solidFill>
                <a:srgbClr val="BCE1C0"/>
              </a:solidFill>
              <a:round/>
              <a:tailEnd type="triangle" w="med" len="med"/>
            </a:ln>
            <a:effectLst/>
          </p:spPr>
        </p:cxnSp>
        <p:sp>
          <p:nvSpPr>
            <p:cNvPr id="1057" name="Text Box 33"/>
            <p:cNvSpPr txBox="1">
              <a:spLocks noChangeArrowheads="1"/>
            </p:cNvSpPr>
            <p:nvPr/>
          </p:nvSpPr>
          <p:spPr bwMode="auto">
            <a:xfrm>
              <a:off x="4643438" y="2571744"/>
              <a:ext cx="601655" cy="238131"/>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MTG</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58" name="Text Box 34"/>
            <p:cNvSpPr txBox="1">
              <a:spLocks noChangeArrowheads="1"/>
            </p:cNvSpPr>
            <p:nvPr/>
          </p:nvSpPr>
          <p:spPr bwMode="auto">
            <a:xfrm>
              <a:off x="4643438" y="3000372"/>
              <a:ext cx="571504" cy="214314"/>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MTA</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59" name="Text Box 35"/>
            <p:cNvSpPr txBox="1">
              <a:spLocks noChangeArrowheads="1"/>
            </p:cNvSpPr>
            <p:nvPr/>
          </p:nvSpPr>
          <p:spPr bwMode="auto">
            <a:xfrm>
              <a:off x="5214942" y="3000372"/>
              <a:ext cx="1609730" cy="319097"/>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甲醛</a:t>
              </a: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/MTBE/</a:t>
              </a: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醋酸</a:t>
              </a: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60" name="Text Box 36"/>
            <p:cNvSpPr txBox="1">
              <a:spLocks noChangeArrowheads="1"/>
            </p:cNvSpPr>
            <p:nvPr/>
          </p:nvSpPr>
          <p:spPr bwMode="auto">
            <a:xfrm>
              <a:off x="5143504" y="3429000"/>
              <a:ext cx="1071570" cy="285752"/>
            </a:xfrm>
            <a:prstGeom prst="rect">
              <a:avLst/>
            </a:prstGeom>
            <a:solidFill>
              <a:srgbClr val="F79646"/>
            </a:solidFill>
            <a:ln w="38100">
              <a:noFill/>
              <a:miter lim="800000"/>
            </a:ln>
            <a:effectLst>
              <a:outerShdw dist="28398" dir="3806097" algn="ctr" rotWithShape="0">
                <a:srgbClr val="974706">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二甲醚</a:t>
              </a:r>
              <a:r>
                <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DME</a:t>
              </a:r>
              <a:endParaRPr kumimoji="0" lang="zh-CN"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64" name="Text Box 40"/>
            <p:cNvSpPr txBox="1">
              <a:spLocks noChangeArrowheads="1"/>
            </p:cNvSpPr>
            <p:nvPr/>
          </p:nvSpPr>
          <p:spPr bwMode="auto">
            <a:xfrm>
              <a:off x="2357422" y="4000504"/>
              <a:ext cx="804902" cy="371492"/>
            </a:xfrm>
            <a:prstGeom prst="rect">
              <a:avLst/>
            </a:prstGeom>
            <a:solidFill>
              <a:srgbClr val="92D050"/>
            </a:solidFill>
            <a:ln w="38100">
              <a:solidFill>
                <a:srgbClr val="BCE1C0"/>
              </a:solidFill>
              <a:miter lim="800000"/>
            </a:ln>
            <a:effectLst>
              <a:outerShdw dist="28398" dir="3806097" algn="ctr" rotWithShape="0">
                <a:srgbClr val="4E6128">
                  <a:alpha val="50000"/>
                </a:srgbClr>
              </a:outerShdw>
            </a:effectLst>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柴油等</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66" name="Text Box 42"/>
            <p:cNvSpPr txBox="1">
              <a:spLocks noChangeArrowheads="1"/>
            </p:cNvSpPr>
            <p:nvPr/>
          </p:nvSpPr>
          <p:spPr bwMode="auto">
            <a:xfrm>
              <a:off x="2557473" y="2987664"/>
              <a:ext cx="352425" cy="869963"/>
            </a:xfrm>
            <a:prstGeom prst="rect">
              <a:avLst/>
            </a:prstGeom>
            <a:solidFill>
              <a:srgbClr val="FFFFFF"/>
            </a:solidFill>
            <a:ln w="9525">
              <a:noFill/>
              <a:miter lim="800000"/>
            </a:ln>
          </p:spPr>
          <p:txBody>
            <a:bodyPr vert="eaVert"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间接液化</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62" name="AutoShape 26"/>
            <p:cNvCxnSpPr>
              <a:cxnSpLocks noChangeShapeType="1"/>
            </p:cNvCxnSpPr>
            <p:nvPr/>
          </p:nvCxnSpPr>
          <p:spPr bwMode="auto">
            <a:xfrm>
              <a:off x="6500826" y="2071678"/>
              <a:ext cx="238125" cy="1587"/>
            </a:xfrm>
            <a:prstGeom prst="straightConnector1">
              <a:avLst/>
            </a:prstGeom>
            <a:noFill/>
            <a:ln w="38100">
              <a:solidFill>
                <a:srgbClr val="BCE1C0"/>
              </a:solidFill>
              <a:round/>
              <a:tailEnd type="triangle" w="med" len="med"/>
            </a:ln>
            <a:effectLst/>
          </p:spPr>
        </p:cxnSp>
        <p:cxnSp>
          <p:nvCxnSpPr>
            <p:cNvPr id="64" name="AutoShape 20"/>
            <p:cNvCxnSpPr>
              <a:cxnSpLocks noChangeShapeType="1"/>
            </p:cNvCxnSpPr>
            <p:nvPr/>
          </p:nvCxnSpPr>
          <p:spPr bwMode="auto">
            <a:xfrm>
              <a:off x="4572000" y="2500306"/>
              <a:ext cx="561975" cy="1588"/>
            </a:xfrm>
            <a:prstGeom prst="straightConnector1">
              <a:avLst/>
            </a:prstGeom>
            <a:noFill/>
            <a:ln w="38100">
              <a:solidFill>
                <a:srgbClr val="BCE1C0"/>
              </a:solidFill>
              <a:round/>
              <a:tailEnd type="triangle" w="med" len="med"/>
            </a:ln>
            <a:effectLst/>
          </p:spPr>
        </p:cxnSp>
        <p:cxnSp>
          <p:nvCxnSpPr>
            <p:cNvPr id="71" name="直接箭头连接符 70"/>
            <p:cNvCxnSpPr/>
            <p:nvPr/>
          </p:nvCxnSpPr>
          <p:spPr>
            <a:xfrm rot="5400000">
              <a:off x="2000232" y="3429000"/>
              <a:ext cx="1000132"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73" name="直接箭头连接符 72"/>
            <p:cNvCxnSpPr>
              <a:stCxn id="1026" idx="3"/>
            </p:cNvCxnSpPr>
            <p:nvPr/>
          </p:nvCxnSpPr>
          <p:spPr>
            <a:xfrm>
              <a:off x="1862148" y="2778115"/>
              <a:ext cx="495274" cy="7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AutoShape 7"/>
            <p:cNvCxnSpPr>
              <a:cxnSpLocks noChangeShapeType="1"/>
            </p:cNvCxnSpPr>
            <p:nvPr/>
          </p:nvCxnSpPr>
          <p:spPr bwMode="auto">
            <a:xfrm>
              <a:off x="4357686" y="2357430"/>
              <a:ext cx="219075" cy="0"/>
            </a:xfrm>
            <a:prstGeom prst="straightConnector1">
              <a:avLst/>
            </a:prstGeom>
            <a:noFill/>
            <a:ln w="38100">
              <a:solidFill>
                <a:srgbClr val="BCE1C0"/>
              </a:solidFill>
              <a:round/>
              <a:tailEnd type="triangle" w="med" len="med"/>
            </a:ln>
            <a:effectLst/>
          </p:spPr>
        </p:cxnSp>
      </p:grpSp>
      <p:sp>
        <p:nvSpPr>
          <p:cNvPr id="49" name="灯片编号占位符 48"/>
          <p:cNvSpPr>
            <a:spLocks noGrp="1"/>
          </p:cNvSpPr>
          <p:nvPr>
            <p:ph type="sldNum" sz="quarter" idx="12"/>
          </p:nvPr>
        </p:nvSpPr>
        <p:spPr/>
        <p:txBody>
          <a:bodyPr/>
          <a:lstStyle/>
          <a:p>
            <a:fld id="{13C8EE35-FC47-42D8-8D10-B75536A21F2C}" type="slidenum">
              <a:rPr lang="zh-CN" altLang="en-US" smtClean="0"/>
              <a:t>4</a:t>
            </a:fld>
            <a:endParaRPr lang="zh-CN" altLang="en-US"/>
          </a:p>
        </p:txBody>
      </p:sp>
      <p:sp>
        <p:nvSpPr>
          <p:cNvPr id="50" name="圆角矩形 49"/>
          <p:cNvSpPr/>
          <p:nvPr/>
        </p:nvSpPr>
        <p:spPr>
          <a:xfrm>
            <a:off x="571472" y="3857628"/>
            <a:ext cx="7929618" cy="2714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lumMod val="60000"/>
                  <a:lumOff val="40000"/>
                </a:schemeClr>
              </a:buClr>
              <a:buFont typeface="Wingdings" panose="05000000000000000000" pitchFamily="2" charset="2"/>
              <a:buChar char="u"/>
            </a:pPr>
            <a:r>
              <a:rPr lang="zh-CN" altLang="en-US" sz="1600" dirty="0" smtClean="0">
                <a:solidFill>
                  <a:schemeClr val="tx1"/>
                </a:solidFill>
              </a:rPr>
              <a:t>中国</a:t>
            </a:r>
            <a:r>
              <a:rPr lang="en-US" sz="1600" dirty="0" smtClean="0">
                <a:solidFill>
                  <a:schemeClr val="tx1"/>
                </a:solidFill>
              </a:rPr>
              <a:t>“</a:t>
            </a:r>
            <a:r>
              <a:rPr lang="zh-CN" altLang="en-US" sz="1600" b="1" dirty="0" smtClean="0">
                <a:solidFill>
                  <a:srgbClr val="FF0000"/>
                </a:solidFill>
              </a:rPr>
              <a:t>富煤、贫油、少气</a:t>
            </a:r>
            <a:r>
              <a:rPr lang="en-US" sz="1600" dirty="0" smtClean="0">
                <a:solidFill>
                  <a:schemeClr val="tx1"/>
                </a:solidFill>
              </a:rPr>
              <a:t>”</a:t>
            </a:r>
            <a:r>
              <a:rPr lang="zh-CN" altLang="en-US" sz="1600" dirty="0" smtClean="0">
                <a:solidFill>
                  <a:schemeClr val="tx1"/>
                </a:solidFill>
              </a:rPr>
              <a:t>的能源特点决定了国民经济的可持续发展需要依靠调整和优化能源结构，降低对石油进口的依存度，充分利用煤炭资源优势，大力发展煤化工高新技术产业，以煤化工产品替代石油化工产品。</a:t>
            </a:r>
            <a:endParaRPr lang="en-US" altLang="zh-CN" sz="1600" dirty="0" smtClean="0">
              <a:solidFill>
                <a:schemeClr val="tx1"/>
              </a:solidFill>
            </a:endParaRPr>
          </a:p>
          <a:p>
            <a:pPr>
              <a:buClr>
                <a:schemeClr val="tx2">
                  <a:lumMod val="60000"/>
                  <a:lumOff val="40000"/>
                </a:schemeClr>
              </a:buClr>
              <a:buFont typeface="Wingdings" panose="05000000000000000000" pitchFamily="2" charset="2"/>
              <a:buChar char="u"/>
            </a:pPr>
            <a:r>
              <a:rPr lang="zh-CN" altLang="en-US" sz="1600" dirty="0" smtClean="0">
                <a:solidFill>
                  <a:schemeClr val="tx1"/>
                </a:solidFill>
                <a:latin typeface="Arial" panose="020B0604020202020204" pitchFamily="34" charset="0"/>
                <a:cs typeface="Arial" panose="020B0604020202020204" pitchFamily="34" charset="0"/>
              </a:rPr>
              <a:t>进入</a:t>
            </a:r>
            <a:r>
              <a:rPr lang="en-US" sz="1600" dirty="0" smtClean="0">
                <a:solidFill>
                  <a:schemeClr val="tx1"/>
                </a:solidFill>
                <a:latin typeface="Arial" panose="020B0604020202020204" pitchFamily="34" charset="0"/>
                <a:cs typeface="Arial" panose="020B0604020202020204" pitchFamily="34" charset="0"/>
              </a:rPr>
              <a:t>21</a:t>
            </a:r>
            <a:r>
              <a:rPr lang="zh-CN" altLang="en-US" sz="1600" dirty="0" smtClean="0">
                <a:solidFill>
                  <a:schemeClr val="tx1"/>
                </a:solidFill>
                <a:latin typeface="Arial" panose="020B0604020202020204" pitchFamily="34" charset="0"/>
                <a:cs typeface="Arial" panose="020B0604020202020204" pitchFamily="34" charset="0"/>
              </a:rPr>
              <a:t>世纪，</a:t>
            </a:r>
            <a:r>
              <a:rPr lang="zh-CN" altLang="en-US" sz="1600" b="1" dirty="0" smtClean="0">
                <a:solidFill>
                  <a:srgbClr val="FF0000"/>
                </a:solidFill>
                <a:latin typeface="Arial" panose="020B0604020202020204" pitchFamily="34" charset="0"/>
                <a:cs typeface="Arial" panose="020B0604020202020204" pitchFamily="34" charset="0"/>
              </a:rPr>
              <a:t>国际石油价格持续上涨</a:t>
            </a:r>
            <a:r>
              <a:rPr lang="zh-CN" altLang="en-US" sz="1600" dirty="0" smtClean="0">
                <a:solidFill>
                  <a:schemeClr val="tx1"/>
                </a:solidFill>
                <a:latin typeface="Arial" panose="020B0604020202020204" pitchFamily="34" charset="0"/>
                <a:cs typeface="Arial" panose="020B0604020202020204" pitchFamily="34" charset="0"/>
              </a:rPr>
              <a:t>，另外，中国石油资源短缺，对外石油依存度不断加大，在此双重压力下，催生了中国以石油替代为目标的现代煤化工。</a:t>
            </a:r>
            <a:endParaRPr lang="en-US" altLang="zh-CN" sz="1600" dirty="0" smtClean="0">
              <a:solidFill>
                <a:schemeClr val="tx1"/>
              </a:solidFill>
              <a:latin typeface="Arial" panose="020B0604020202020204" pitchFamily="34" charset="0"/>
              <a:cs typeface="Arial" panose="020B0604020202020204" pitchFamily="34" charset="0"/>
            </a:endParaRPr>
          </a:p>
          <a:p>
            <a:pPr>
              <a:buClr>
                <a:schemeClr val="tx2">
                  <a:lumMod val="60000"/>
                  <a:lumOff val="40000"/>
                </a:schemeClr>
              </a:buClr>
              <a:buFont typeface="Wingdings" panose="05000000000000000000" pitchFamily="2" charset="2"/>
              <a:buChar char="u"/>
            </a:pPr>
            <a:r>
              <a:rPr lang="zh-CN" altLang="en-US" sz="1600" dirty="0" smtClean="0">
                <a:solidFill>
                  <a:schemeClr val="tx1"/>
                </a:solidFill>
              </a:rPr>
              <a:t>煤炭气化是</a:t>
            </a:r>
            <a:r>
              <a:rPr lang="zh-CN" altLang="en-US" sz="1600" b="1" dirty="0" smtClean="0">
                <a:solidFill>
                  <a:srgbClr val="FF0000"/>
                </a:solidFill>
              </a:rPr>
              <a:t>煤洁净利用</a:t>
            </a:r>
            <a:r>
              <a:rPr lang="zh-CN" altLang="en-US" sz="1600" dirty="0" smtClean="0">
                <a:solidFill>
                  <a:schemeClr val="tx1"/>
                </a:solidFill>
              </a:rPr>
              <a:t>的关键技术之一。</a:t>
            </a:r>
            <a:r>
              <a:rPr lang="zh-CN" altLang="en-US" sz="1600" dirty="0" smtClean="0">
                <a:solidFill>
                  <a:schemeClr val="tx1"/>
                </a:solidFill>
                <a:latin typeface="Arial" panose="020B0604020202020204" pitchFamily="34" charset="0"/>
                <a:cs typeface="Arial" panose="020B0604020202020204" pitchFamily="34" charset="0"/>
              </a:rPr>
              <a:t>现代煤化工是以煤气化为龙头，组合应用现代先进的化工生产技术，生产可替代石油的洁净能源和各类化工产品的煤炭洁净利用技术，进而发展为以煤气化技术为核心的多联产系统，已经形成</a:t>
            </a:r>
            <a:r>
              <a:rPr lang="zh-CN" altLang="en-US" sz="1600" b="1" dirty="0" smtClean="0">
                <a:solidFill>
                  <a:srgbClr val="FF0000"/>
                </a:solidFill>
                <a:latin typeface="Arial" panose="020B0604020202020204" pitchFamily="34" charset="0"/>
                <a:cs typeface="Arial" panose="020B0604020202020204" pitchFamily="34" charset="0"/>
              </a:rPr>
              <a:t>煤炭</a:t>
            </a:r>
            <a:r>
              <a:rPr lang="en-US" sz="1600" b="1" dirty="0" smtClean="0">
                <a:solidFill>
                  <a:srgbClr val="FF0000"/>
                </a:solidFill>
                <a:latin typeface="Arial" panose="020B0604020202020204" pitchFamily="34" charset="0"/>
                <a:cs typeface="Arial" panose="020B0604020202020204" pitchFamily="34" charset="0"/>
              </a:rPr>
              <a:t>—</a:t>
            </a:r>
            <a:r>
              <a:rPr lang="zh-CN" altLang="en-US" sz="1600" b="1" dirty="0" smtClean="0">
                <a:solidFill>
                  <a:srgbClr val="FF0000"/>
                </a:solidFill>
                <a:latin typeface="Arial" panose="020B0604020202020204" pitchFamily="34" charset="0"/>
                <a:cs typeface="Arial" panose="020B0604020202020204" pitchFamily="34" charset="0"/>
              </a:rPr>
              <a:t>能源</a:t>
            </a:r>
            <a:r>
              <a:rPr lang="en-US" sz="1600" b="1" dirty="0" smtClean="0">
                <a:solidFill>
                  <a:srgbClr val="FF0000"/>
                </a:solidFill>
                <a:latin typeface="Arial" panose="020B0604020202020204" pitchFamily="34" charset="0"/>
                <a:cs typeface="Arial" panose="020B0604020202020204" pitchFamily="34" charset="0"/>
              </a:rPr>
              <a:t>—</a:t>
            </a:r>
            <a:r>
              <a:rPr lang="zh-CN" altLang="en-US" sz="1600" b="1" dirty="0" smtClean="0">
                <a:solidFill>
                  <a:srgbClr val="FF0000"/>
                </a:solidFill>
                <a:latin typeface="Arial" panose="020B0604020202020204" pitchFamily="34" charset="0"/>
                <a:cs typeface="Arial" panose="020B0604020202020204" pitchFamily="34" charset="0"/>
              </a:rPr>
              <a:t>化工一体化</a:t>
            </a:r>
            <a:r>
              <a:rPr lang="zh-CN" altLang="en-US" sz="1600" dirty="0" smtClean="0">
                <a:solidFill>
                  <a:schemeClr val="tx1"/>
                </a:solidFill>
                <a:latin typeface="Arial" panose="020B0604020202020204" pitchFamily="34" charset="0"/>
                <a:cs typeface="Arial" panose="020B0604020202020204" pitchFamily="34" charset="0"/>
              </a:rPr>
              <a:t>的新兴产业。现代煤化工产品有成品油、甲醇、二甲醚、烯烃、乙二醇、天然气、芳烃等。</a:t>
            </a:r>
            <a:endParaRPr lang="zh-CN" altLang="en-US" sz="1600" dirty="0" smtClean="0">
              <a:solidFill>
                <a:schemeClr val="tx1"/>
              </a:solidFill>
            </a:endParaRPr>
          </a:p>
        </p:txBody>
      </p:sp>
    </p:spTree>
  </p:cSld>
  <p:clrMapOvr>
    <a:masterClrMapping/>
  </p:clrMapOvr>
  <p:transition advTm="56125">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Grp="1" noChangeArrowheads="1"/>
          </p:cNvSpPr>
          <p:nvPr>
            <p:ph idx="1"/>
          </p:nvPr>
        </p:nvSpPr>
        <p:spPr bwMode="auto">
          <a:xfrm>
            <a:off x="500034" y="2285992"/>
            <a:ext cx="8358246" cy="3883021"/>
          </a:xfrm>
          <a:prstGeom prst="roundRect">
            <a:avLst>
              <a:gd name="adj" fmla="val 12699"/>
            </a:avLst>
          </a:prstGeom>
          <a:solidFill>
            <a:srgbClr val="92D050"/>
          </a:solidFill>
          <a:ln w="9525">
            <a:solidFill>
              <a:srgbClr val="92D050"/>
            </a:solidFill>
            <a:round/>
          </a:ln>
          <a:effectLst/>
        </p:spPr>
        <p:txBody>
          <a:bodyPr wrap="none" anchor="ctr"/>
          <a:lstStyle/>
          <a:p>
            <a:pPr>
              <a:buClr>
                <a:schemeClr val="tx2">
                  <a:lumMod val="40000"/>
                  <a:lumOff val="60000"/>
                </a:schemeClr>
              </a:buClr>
              <a:buFont typeface="Wingdings" panose="05000000000000000000" pitchFamily="2" charset="2"/>
              <a:buChar char="l"/>
            </a:pPr>
            <a:endParaRPr lang="en-US" altLang="zh-CN" dirty="0" smtClean="0"/>
          </a:p>
          <a:p>
            <a:pPr>
              <a:buClr>
                <a:schemeClr val="tx2">
                  <a:lumMod val="40000"/>
                  <a:lumOff val="60000"/>
                </a:schemeClr>
              </a:buClr>
              <a:buFont typeface="Wingdings" panose="05000000000000000000" pitchFamily="2" charset="2"/>
              <a:buChar char="l"/>
            </a:pPr>
            <a:endParaRPr lang="zh-CN" altLang="en-US" dirty="0"/>
          </a:p>
        </p:txBody>
      </p:sp>
      <p:sp>
        <p:nvSpPr>
          <p:cNvPr id="7" name="横卷形 6"/>
          <p:cNvSpPr/>
          <p:nvPr/>
        </p:nvSpPr>
        <p:spPr>
          <a:xfrm>
            <a:off x="500034" y="500042"/>
            <a:ext cx="8001056"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8" name="TextBox 7"/>
          <p:cNvSpPr txBox="1"/>
          <p:nvPr/>
        </p:nvSpPr>
        <p:spPr>
          <a:xfrm>
            <a:off x="928662" y="785795"/>
            <a:ext cx="571504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latin typeface="华文新魏" panose="02010800040101010101" pitchFamily="2" charset="-122"/>
                <a:ea typeface="华文新魏" panose="02010800040101010101" pitchFamily="2" charset="-122"/>
              </a:rPr>
              <a:t>煤气化的分类</a:t>
            </a:r>
            <a:r>
              <a:rPr lang="en-US" altLang="zh-CN" sz="2400" dirty="0" smtClean="0">
                <a:latin typeface="华文新魏" panose="02010800040101010101" pitchFamily="2" charset="-122"/>
                <a:ea typeface="华文新魏" panose="02010800040101010101" pitchFamily="2" charset="-122"/>
              </a:rPr>
              <a:t>-</a:t>
            </a:r>
            <a:r>
              <a:rPr lang="zh-CN" altLang="en-US" sz="2000" dirty="0" smtClean="0">
                <a:solidFill>
                  <a:schemeClr val="tx1"/>
                </a:solidFill>
                <a:latin typeface="华文行楷" panose="02010800040101010101" pitchFamily="2" charset="-122"/>
                <a:ea typeface="华文行楷" panose="02010800040101010101" pitchFamily="2" charset="-122"/>
              </a:rPr>
              <a:t>原料煤和气化剂 运动状态</a:t>
            </a:r>
            <a:endParaRPr lang="zh-CN" altLang="en-US" sz="2000" dirty="0">
              <a:latin typeface="华文行楷" panose="02010800040101010101" pitchFamily="2" charset="-122"/>
              <a:ea typeface="华文行楷" panose="02010800040101010101" pitchFamily="2" charset="-122"/>
            </a:endParaRPr>
          </a:p>
        </p:txBody>
      </p:sp>
      <p:sp>
        <p:nvSpPr>
          <p:cNvPr id="11" name="圆角矩形 10"/>
          <p:cNvSpPr/>
          <p:nvPr/>
        </p:nvSpPr>
        <p:spPr>
          <a:xfrm>
            <a:off x="714348" y="2571744"/>
            <a:ext cx="7858180" cy="32861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4" name="TextBox 13"/>
          <p:cNvSpPr txBox="1"/>
          <p:nvPr/>
        </p:nvSpPr>
        <p:spPr>
          <a:xfrm>
            <a:off x="1071221" y="2990845"/>
            <a:ext cx="7143800" cy="1568450"/>
          </a:xfrm>
          <a:prstGeom prst="rect">
            <a:avLst/>
          </a:prstGeom>
          <a:noFill/>
        </p:spPr>
        <p:txBody>
          <a:bodyPr wrap="square" rtlCol="0">
            <a:spAutoFit/>
          </a:bodyPr>
          <a:lstStyle/>
          <a:p>
            <a:r>
              <a:rPr lang="zh-CN" altLang="en-US" sz="2400" dirty="0" smtClean="0"/>
              <a:t> 根据煤和气化剂在气化炉内运动状态可分为：</a:t>
            </a:r>
            <a:endParaRPr lang="en-US" altLang="zh-CN" sz="2400" dirty="0" smtClean="0"/>
          </a:p>
          <a:p>
            <a:pPr>
              <a:buClr>
                <a:schemeClr val="tx2">
                  <a:lumMod val="60000"/>
                  <a:lumOff val="40000"/>
                </a:schemeClr>
              </a:buClr>
              <a:buFont typeface="Wingdings" panose="05000000000000000000" pitchFamily="2" charset="2"/>
              <a:buChar char="l"/>
            </a:pPr>
            <a:r>
              <a:rPr lang="zh-CN" altLang="en-US" sz="2400" dirty="0" smtClean="0"/>
              <a:t>固定床（移动床）</a:t>
            </a:r>
            <a:endParaRPr lang="en-US" altLang="zh-CN" sz="2400" dirty="0" smtClean="0"/>
          </a:p>
          <a:p>
            <a:pPr>
              <a:buClr>
                <a:schemeClr val="tx2">
                  <a:lumMod val="60000"/>
                  <a:lumOff val="40000"/>
                </a:schemeClr>
              </a:buClr>
              <a:buFont typeface="Wingdings" panose="05000000000000000000" pitchFamily="2" charset="2"/>
              <a:buChar char="l"/>
            </a:pPr>
            <a:r>
              <a:rPr lang="zh-CN" altLang="en-US" sz="2400" dirty="0" smtClean="0"/>
              <a:t>流化床（沸腾床） </a:t>
            </a:r>
            <a:endParaRPr lang="en-US" altLang="zh-CN" sz="2400" dirty="0" smtClean="0"/>
          </a:p>
          <a:p>
            <a:pPr>
              <a:buClr>
                <a:schemeClr val="tx2">
                  <a:lumMod val="60000"/>
                  <a:lumOff val="40000"/>
                </a:schemeClr>
              </a:buClr>
              <a:buFont typeface="Wingdings" panose="05000000000000000000" pitchFamily="2" charset="2"/>
              <a:buChar char="l"/>
            </a:pPr>
            <a:r>
              <a:rPr lang="zh-CN" altLang="en-US" sz="2400" dirty="0" smtClean="0"/>
              <a:t>喷流床</a:t>
            </a:r>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QQ图片20171025203427"/>
          <p:cNvPicPr>
            <a:picLocks noChangeAspect="1"/>
          </p:cNvPicPr>
          <p:nvPr/>
        </p:nvPicPr>
        <p:blipFill>
          <a:blip r:embed="rId2"/>
          <a:stretch>
            <a:fillRect/>
          </a:stretch>
        </p:blipFill>
        <p:spPr>
          <a:xfrm>
            <a:off x="21590" y="15875"/>
            <a:ext cx="8966200" cy="6724650"/>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Grp="1" noChangeArrowheads="1"/>
          </p:cNvSpPr>
          <p:nvPr>
            <p:ph idx="1"/>
          </p:nvPr>
        </p:nvSpPr>
        <p:spPr bwMode="auto">
          <a:xfrm>
            <a:off x="428625" y="2777490"/>
            <a:ext cx="8143875" cy="3865880"/>
          </a:xfrm>
          <a:prstGeom prst="roundRect">
            <a:avLst>
              <a:gd name="adj" fmla="val 12699"/>
            </a:avLst>
          </a:prstGeom>
          <a:solidFill>
            <a:srgbClr val="92D050"/>
          </a:solidFill>
          <a:ln w="9525">
            <a:solidFill>
              <a:srgbClr val="92D050"/>
            </a:solidFill>
            <a:round/>
          </a:ln>
          <a:effectLst/>
        </p:spPr>
        <p:txBody>
          <a:bodyPr wrap="none" anchor="ctr"/>
          <a:lstStyle/>
          <a:p>
            <a:pPr>
              <a:buClr>
                <a:schemeClr val="tx2">
                  <a:lumMod val="40000"/>
                  <a:lumOff val="60000"/>
                </a:schemeClr>
              </a:buClr>
              <a:buFont typeface="Wingdings" panose="05000000000000000000" pitchFamily="2" charset="2"/>
              <a:buChar char="l"/>
            </a:pPr>
            <a:endParaRPr lang="en-US" altLang="zh-CN" dirty="0" smtClean="0"/>
          </a:p>
          <a:p>
            <a:pPr>
              <a:buClr>
                <a:schemeClr val="tx2">
                  <a:lumMod val="40000"/>
                  <a:lumOff val="60000"/>
                </a:schemeClr>
              </a:buClr>
              <a:buFont typeface="Wingdings" panose="05000000000000000000" pitchFamily="2" charset="2"/>
              <a:buChar char="l"/>
            </a:pPr>
            <a:endParaRPr lang="zh-CN" altLang="en-US" dirty="0"/>
          </a:p>
        </p:txBody>
      </p:sp>
      <p:sp>
        <p:nvSpPr>
          <p:cNvPr id="7" name="横卷形 6"/>
          <p:cNvSpPr/>
          <p:nvPr/>
        </p:nvSpPr>
        <p:spPr>
          <a:xfrm>
            <a:off x="500034" y="158412"/>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8" name="TextBox 7"/>
          <p:cNvSpPr txBox="1"/>
          <p:nvPr/>
        </p:nvSpPr>
        <p:spPr>
          <a:xfrm>
            <a:off x="923925" y="499745"/>
            <a:ext cx="1836420" cy="4603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latin typeface="华文新魏" panose="02010800040101010101" pitchFamily="2" charset="-122"/>
                <a:ea typeface="华文新魏" panose="02010800040101010101" pitchFamily="2" charset="-122"/>
              </a:rPr>
              <a:t>固定床概述</a:t>
            </a:r>
            <a:endParaRPr lang="zh-CN" altLang="en-US" sz="2400" dirty="0">
              <a:latin typeface="华文新魏" panose="02010800040101010101" pitchFamily="2" charset="-122"/>
              <a:ea typeface="华文新魏" panose="02010800040101010101" pitchFamily="2" charset="-122"/>
            </a:endParaRPr>
          </a:p>
        </p:txBody>
      </p:sp>
      <p:grpSp>
        <p:nvGrpSpPr>
          <p:cNvPr id="9" name="组合 8"/>
          <p:cNvGrpSpPr/>
          <p:nvPr/>
        </p:nvGrpSpPr>
        <p:grpSpPr>
          <a:xfrm>
            <a:off x="814996" y="2951796"/>
            <a:ext cx="7072361" cy="3286149"/>
            <a:chOff x="909888" y="1785926"/>
            <a:chExt cx="7227941" cy="3185721"/>
          </a:xfrm>
        </p:grpSpPr>
        <p:sp>
          <p:nvSpPr>
            <p:cNvPr id="12" name="AutoShape 3"/>
            <p:cNvSpPr>
              <a:spLocks noChangeArrowheads="1"/>
            </p:cNvSpPr>
            <p:nvPr/>
          </p:nvSpPr>
          <p:spPr bwMode="gray">
            <a:xfrm>
              <a:off x="5217448" y="2357430"/>
              <a:ext cx="2920381" cy="2544962"/>
            </a:xfrm>
            <a:prstGeom prst="roundRect">
              <a:avLst>
                <a:gd name="adj" fmla="val 8014"/>
              </a:avLst>
            </a:prstGeom>
            <a:solidFill>
              <a:srgbClr val="F8F8F8"/>
            </a:solidFill>
            <a:ln w="9525">
              <a:solidFill>
                <a:schemeClr val="tx2">
                  <a:lumMod val="75000"/>
                </a:schemeClr>
              </a:solidFill>
              <a:round/>
            </a:ln>
          </p:spPr>
          <p:txBody>
            <a:bodyPr wrap="none" anchor="ctr"/>
            <a:lstStyle/>
            <a:p>
              <a:endParaRPr lang="zh-CN" altLang="en-US"/>
            </a:p>
          </p:txBody>
        </p:sp>
        <p:grpSp>
          <p:nvGrpSpPr>
            <p:cNvPr id="13" name="Group 5"/>
            <p:cNvGrpSpPr/>
            <p:nvPr/>
          </p:nvGrpSpPr>
          <p:grpSpPr bwMode="auto">
            <a:xfrm>
              <a:off x="1123734" y="1785928"/>
              <a:ext cx="2998104" cy="484188"/>
              <a:chOff x="884" y="1413"/>
              <a:chExt cx="1386" cy="305"/>
            </a:xfrm>
            <a:solidFill>
              <a:schemeClr val="accent3">
                <a:lumMod val="75000"/>
              </a:schemeClr>
            </a:solidFill>
          </p:grpSpPr>
          <p:sp>
            <p:nvSpPr>
              <p:cNvPr id="43" name="AutoShape 6"/>
              <p:cNvSpPr>
                <a:spLocks noChangeArrowheads="1"/>
              </p:cNvSpPr>
              <p:nvPr/>
            </p:nvSpPr>
            <p:spPr bwMode="gray">
              <a:xfrm>
                <a:off x="884" y="1413"/>
                <a:ext cx="1386" cy="305"/>
              </a:xfrm>
              <a:prstGeom prst="roundRect">
                <a:avLst>
                  <a:gd name="adj" fmla="val 50000"/>
                </a:avLst>
              </a:prstGeom>
              <a:solidFill>
                <a:srgbClr val="4D8CC5"/>
              </a:solidFill>
              <a:ln w="12700">
                <a:noFill/>
                <a:round/>
              </a:ln>
              <a:effectLst>
                <a:outerShdw dist="53882" dir="2700000" algn="ctr" rotWithShape="0">
                  <a:srgbClr val="292929">
                    <a:alpha val="50000"/>
                  </a:srgbClr>
                </a:outerShdw>
              </a:effectLst>
            </p:spPr>
            <p:txBody>
              <a:bodyPr wrap="none" anchor="ctr"/>
              <a:lstStyle/>
              <a:p>
                <a:pPr>
                  <a:defRPr/>
                </a:pPr>
                <a:endParaRPr lang="zh-CN" altLang="en-US"/>
              </a:p>
            </p:txBody>
          </p:sp>
          <p:sp>
            <p:nvSpPr>
              <p:cNvPr id="44" name="AutoShape 7"/>
              <p:cNvSpPr>
                <a:spLocks noChangeArrowheads="1"/>
              </p:cNvSpPr>
              <p:nvPr/>
            </p:nvSpPr>
            <p:spPr bwMode="gray">
              <a:xfrm flipH="1">
                <a:off x="2169" y="1457"/>
                <a:ext cx="59" cy="204"/>
              </a:xfrm>
              <a:prstGeom prst="moon">
                <a:avLst>
                  <a:gd name="adj" fmla="val 22032"/>
                </a:avLst>
              </a:prstGeom>
              <a:grpFill/>
              <a:ln w="9525">
                <a:solidFill>
                  <a:srgbClr val="0070C0"/>
                </a:solidFill>
                <a:miter lim="800000"/>
              </a:ln>
              <a:effectLst/>
            </p:spPr>
            <p:txBody>
              <a:bodyPr wrap="none" anchor="ctr"/>
              <a:lstStyle/>
              <a:p>
                <a:pPr>
                  <a:defRPr/>
                </a:pPr>
                <a:endParaRPr lang="zh-CN" altLang="en-US"/>
              </a:p>
            </p:txBody>
          </p:sp>
          <p:sp>
            <p:nvSpPr>
              <p:cNvPr id="45" name="AutoShape 8"/>
              <p:cNvSpPr>
                <a:spLocks noChangeArrowheads="1"/>
              </p:cNvSpPr>
              <p:nvPr/>
            </p:nvSpPr>
            <p:spPr bwMode="gray">
              <a:xfrm>
                <a:off x="917" y="1458"/>
                <a:ext cx="59" cy="204"/>
              </a:xfrm>
              <a:prstGeom prst="moon">
                <a:avLst>
                  <a:gd name="adj" fmla="val 22032"/>
                </a:avLst>
              </a:prstGeom>
              <a:grpFill/>
              <a:ln w="9525">
                <a:solidFill>
                  <a:srgbClr val="0070C0"/>
                </a:solidFill>
                <a:miter lim="800000"/>
              </a:ln>
              <a:effectLst/>
            </p:spPr>
            <p:txBody>
              <a:bodyPr wrap="none" anchor="ctr"/>
              <a:lstStyle/>
              <a:p>
                <a:pPr>
                  <a:defRPr/>
                </a:pPr>
                <a:endParaRPr lang="zh-CN" altLang="en-US"/>
              </a:p>
            </p:txBody>
          </p:sp>
        </p:grpSp>
        <p:grpSp>
          <p:nvGrpSpPr>
            <p:cNvPr id="14" name="Group 9"/>
            <p:cNvGrpSpPr/>
            <p:nvPr/>
          </p:nvGrpSpPr>
          <p:grpSpPr bwMode="auto">
            <a:xfrm>
              <a:off x="5143646" y="1785926"/>
              <a:ext cx="2993778" cy="466725"/>
              <a:chOff x="3535" y="1413"/>
              <a:chExt cx="1384" cy="294"/>
            </a:xfrm>
            <a:solidFill>
              <a:schemeClr val="tx2">
                <a:lumMod val="75000"/>
              </a:schemeClr>
            </a:solidFill>
          </p:grpSpPr>
          <p:sp>
            <p:nvSpPr>
              <p:cNvPr id="40" name="AutoShape 10"/>
              <p:cNvSpPr>
                <a:spLocks noChangeArrowheads="1"/>
              </p:cNvSpPr>
              <p:nvPr/>
            </p:nvSpPr>
            <p:spPr bwMode="gray">
              <a:xfrm>
                <a:off x="3535" y="1413"/>
                <a:ext cx="1384" cy="294"/>
              </a:xfrm>
              <a:prstGeom prst="roundRect">
                <a:avLst>
                  <a:gd name="adj" fmla="val 50000"/>
                </a:avLst>
              </a:prstGeom>
              <a:solidFill>
                <a:schemeClr val="accent1">
                  <a:lumMod val="20000"/>
                  <a:lumOff val="80000"/>
                </a:schemeClr>
              </a:solidFill>
              <a:ln w="12700">
                <a:solidFill>
                  <a:schemeClr val="accent1"/>
                </a:solidFill>
                <a:round/>
              </a:ln>
              <a:effectLst>
                <a:outerShdw dist="53882" dir="2700000" algn="ctr" rotWithShape="0">
                  <a:srgbClr val="292929">
                    <a:alpha val="50000"/>
                  </a:srgbClr>
                </a:outerShdw>
              </a:effectLst>
            </p:spPr>
            <p:txBody>
              <a:bodyPr wrap="none" anchor="ctr"/>
              <a:lstStyle/>
              <a:p>
                <a:pPr>
                  <a:defRPr/>
                </a:pPr>
                <a:endParaRPr lang="zh-CN" altLang="en-US"/>
              </a:p>
            </p:txBody>
          </p:sp>
          <p:sp>
            <p:nvSpPr>
              <p:cNvPr id="41" name="AutoShape 11"/>
              <p:cNvSpPr>
                <a:spLocks noChangeArrowheads="1"/>
              </p:cNvSpPr>
              <p:nvPr/>
            </p:nvSpPr>
            <p:spPr bwMode="gray">
              <a:xfrm flipH="1">
                <a:off x="4818" y="1457"/>
                <a:ext cx="59" cy="204"/>
              </a:xfrm>
              <a:prstGeom prst="moon">
                <a:avLst>
                  <a:gd name="adj" fmla="val 22032"/>
                </a:avLst>
              </a:prstGeom>
              <a:grpFill/>
              <a:ln w="9525">
                <a:noFill/>
                <a:miter lim="800000"/>
              </a:ln>
              <a:effectLst/>
            </p:spPr>
            <p:txBody>
              <a:bodyPr wrap="none" anchor="ctr"/>
              <a:lstStyle/>
              <a:p>
                <a:pPr>
                  <a:defRPr/>
                </a:pPr>
                <a:endParaRPr lang="zh-CN" altLang="en-US"/>
              </a:p>
            </p:txBody>
          </p:sp>
          <p:sp>
            <p:nvSpPr>
              <p:cNvPr id="42" name="AutoShape 12"/>
              <p:cNvSpPr>
                <a:spLocks noChangeArrowheads="1"/>
              </p:cNvSpPr>
              <p:nvPr/>
            </p:nvSpPr>
            <p:spPr bwMode="gray">
              <a:xfrm>
                <a:off x="3603" y="1457"/>
                <a:ext cx="59" cy="204"/>
              </a:xfrm>
              <a:prstGeom prst="moon">
                <a:avLst>
                  <a:gd name="adj" fmla="val 22032"/>
                </a:avLst>
              </a:prstGeom>
              <a:grpFill/>
              <a:ln w="9525">
                <a:noFill/>
                <a:miter lim="800000"/>
              </a:ln>
              <a:effectLst/>
            </p:spPr>
            <p:txBody>
              <a:bodyPr wrap="none" anchor="ctr"/>
              <a:lstStyle/>
              <a:p>
                <a:pPr>
                  <a:defRPr/>
                </a:pPr>
                <a:endParaRPr lang="zh-CN" altLang="en-US"/>
              </a:p>
            </p:txBody>
          </p:sp>
        </p:grpSp>
        <p:sp>
          <p:nvSpPr>
            <p:cNvPr id="15" name="AutoShape 13"/>
            <p:cNvSpPr>
              <a:spLocks noChangeArrowheads="1"/>
            </p:cNvSpPr>
            <p:nvPr/>
          </p:nvSpPr>
          <p:spPr bwMode="gray">
            <a:xfrm>
              <a:off x="1123952" y="2285993"/>
              <a:ext cx="2998354" cy="2685654"/>
            </a:xfrm>
            <a:prstGeom prst="roundRect">
              <a:avLst>
                <a:gd name="adj" fmla="val 8014"/>
              </a:avLst>
            </a:prstGeom>
            <a:solidFill>
              <a:srgbClr val="F8F8F8"/>
            </a:solidFill>
            <a:ln w="9525">
              <a:solidFill>
                <a:schemeClr val="accent3">
                  <a:lumMod val="75000"/>
                </a:schemeClr>
              </a:solidFill>
              <a:round/>
            </a:ln>
          </p:spPr>
          <p:txBody>
            <a:bodyPr wrap="none" anchor="ctr"/>
            <a:lstStyle/>
            <a:p>
              <a:endParaRPr lang="zh-CN" altLang="en-US"/>
            </a:p>
          </p:txBody>
        </p:sp>
        <p:sp>
          <p:nvSpPr>
            <p:cNvPr id="16" name="Text Box 18"/>
            <p:cNvSpPr txBox="1">
              <a:spLocks noChangeArrowheads="1"/>
            </p:cNvSpPr>
            <p:nvPr/>
          </p:nvSpPr>
          <p:spPr bwMode="black">
            <a:xfrm>
              <a:off x="1409704" y="1857364"/>
              <a:ext cx="2238375" cy="369332"/>
            </a:xfrm>
            <a:prstGeom prst="rect">
              <a:avLst/>
            </a:prstGeom>
            <a:noFill/>
            <a:ln w="9525" algn="ctr">
              <a:noFill/>
              <a:miter lim="800000"/>
            </a:ln>
          </p:spPr>
          <p:txBody>
            <a:bodyPr>
              <a:spAutoFit/>
            </a:bodyPr>
            <a:lstStyle/>
            <a:p>
              <a:pPr algn="ctr">
                <a:spcBef>
                  <a:spcPct val="50000"/>
                </a:spcBef>
              </a:pPr>
              <a:r>
                <a:rPr lang="zh-CN" altLang="en-US" b="1" dirty="0" smtClean="0">
                  <a:solidFill>
                    <a:schemeClr val="bg1"/>
                  </a:solidFill>
                  <a:latin typeface="+mj-ea"/>
                  <a:ea typeface="+mj-ea"/>
                  <a:cs typeface="Arial" panose="020B0604020202020204" pitchFamily="34" charset="0"/>
                </a:rPr>
                <a:t>优点</a:t>
              </a:r>
              <a:endParaRPr lang="en-US" altLang="zh-CN" b="1" dirty="0">
                <a:solidFill>
                  <a:schemeClr val="bg1"/>
                </a:solidFill>
                <a:latin typeface="+mj-ea"/>
                <a:ea typeface="+mj-ea"/>
                <a:cs typeface="Arial" panose="020B0604020202020204" pitchFamily="34" charset="0"/>
              </a:endParaRPr>
            </a:p>
          </p:txBody>
        </p:sp>
        <p:sp>
          <p:nvSpPr>
            <p:cNvPr id="17" name="Text Box 18"/>
            <p:cNvSpPr txBox="1">
              <a:spLocks noChangeArrowheads="1"/>
            </p:cNvSpPr>
            <p:nvPr/>
          </p:nvSpPr>
          <p:spPr bwMode="white">
            <a:xfrm>
              <a:off x="5654675" y="1865301"/>
              <a:ext cx="2238375" cy="369332"/>
            </a:xfrm>
            <a:prstGeom prst="rect">
              <a:avLst/>
            </a:prstGeom>
            <a:noFill/>
            <a:ln w="9525" algn="ctr">
              <a:noFill/>
              <a:miter lim="800000"/>
            </a:ln>
          </p:spPr>
          <p:txBody>
            <a:bodyPr>
              <a:spAutoFit/>
            </a:bodyPr>
            <a:lstStyle/>
            <a:p>
              <a:pPr algn="ctr">
                <a:spcBef>
                  <a:spcPct val="50000"/>
                </a:spcBef>
              </a:pPr>
              <a:r>
                <a:rPr lang="zh-CN" altLang="en-US" b="1" dirty="0" smtClean="0">
                  <a:latin typeface="+mj-ea"/>
                  <a:ea typeface="+mj-ea"/>
                  <a:cs typeface="Arial" panose="020B0604020202020204" pitchFamily="34" charset="0"/>
                </a:rPr>
                <a:t>缺点</a:t>
              </a:r>
              <a:endParaRPr lang="en-US" altLang="zh-CN" b="1" dirty="0">
                <a:latin typeface="+mj-ea"/>
                <a:ea typeface="+mj-ea"/>
                <a:cs typeface="Arial" panose="020B0604020202020204" pitchFamily="34" charset="0"/>
              </a:endParaRPr>
            </a:p>
          </p:txBody>
        </p:sp>
        <p:sp>
          <p:nvSpPr>
            <p:cNvPr id="19" name="Rectangle 17"/>
            <p:cNvSpPr>
              <a:spLocks noChangeArrowheads="1"/>
            </p:cNvSpPr>
            <p:nvPr/>
          </p:nvSpPr>
          <p:spPr bwMode="gray">
            <a:xfrm>
              <a:off x="5509486" y="2478474"/>
              <a:ext cx="2535541" cy="830997"/>
            </a:xfrm>
            <a:prstGeom prst="rect">
              <a:avLst/>
            </a:prstGeom>
            <a:noFill/>
            <a:ln w="9525">
              <a:noFill/>
              <a:miter lim="800000"/>
            </a:ln>
            <a:effectLst/>
          </p:spPr>
          <p:txBody>
            <a:bodyPr wrap="square">
              <a:spAutoFit/>
            </a:bodyPr>
            <a:lstStyle/>
            <a:p>
              <a:pPr>
                <a:buClr>
                  <a:srgbClr val="FF0066"/>
                </a:buClr>
                <a:buSzPct val="75000"/>
                <a:buFont typeface="Arial" panose="020B0604020202020204" pitchFamily="34" charset="0"/>
                <a:buNone/>
                <a:defRPr/>
              </a:pPr>
              <a:r>
                <a:rPr lang="zh-CN" altLang="en-US" sz="1600" dirty="0" smtClean="0">
                  <a:latin typeface="Arial" panose="020B0604020202020204" pitchFamily="34" charset="0"/>
                  <a:cs typeface="Arial" panose="020B0604020202020204" pitchFamily="34" charset="0"/>
                </a:rPr>
                <a:t>气化及后序处理单元产生废水多，废水成份复杂，</a:t>
              </a:r>
              <a:r>
                <a:rPr lang="zh-CN" altLang="en-US" sz="160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处理困难</a:t>
              </a:r>
              <a:r>
                <a:rPr lang="zh-CN" altLang="en-US" sz="1600" dirty="0" smtClean="0">
                  <a:latin typeface="Arial" panose="020B0604020202020204" pitchFamily="34" charset="0"/>
                  <a:cs typeface="Arial" panose="020B0604020202020204" pitchFamily="34" charset="0"/>
                </a:rPr>
                <a:t>、成本较高</a:t>
              </a:r>
              <a:endParaRPr lang="en-US" altLang="zh-CN" sz="1600" b="1" dirty="0">
                <a:effectLst>
                  <a:outerShdw blurRad="38100" dist="38100" dir="2700000" algn="tl">
                    <a:srgbClr val="FFFFFF"/>
                  </a:outerShdw>
                </a:effectLst>
                <a:cs typeface="Arial" panose="020B0604020202020204" pitchFamily="34" charset="0"/>
              </a:endParaRPr>
            </a:p>
          </p:txBody>
        </p:sp>
        <p:sp>
          <p:nvSpPr>
            <p:cNvPr id="21" name="Text Box 19"/>
            <p:cNvSpPr txBox="1">
              <a:spLocks noChangeArrowheads="1"/>
            </p:cNvSpPr>
            <p:nvPr/>
          </p:nvSpPr>
          <p:spPr bwMode="gray">
            <a:xfrm>
              <a:off x="5582496" y="3378786"/>
              <a:ext cx="2555333" cy="830997"/>
            </a:xfrm>
            <a:prstGeom prst="rect">
              <a:avLst/>
            </a:prstGeom>
            <a:noFill/>
            <a:ln w="9525" algn="ctr">
              <a:noFill/>
              <a:miter lim="800000"/>
            </a:ln>
          </p:spPr>
          <p:txBody>
            <a:bodyPr wrap="square">
              <a:spAutoFit/>
            </a:bodyPr>
            <a:lstStyle/>
            <a:p>
              <a:pPr eaLnBrk="0" hangingPunct="0"/>
              <a:r>
                <a:rPr lang="zh-CN" altLang="en-US" sz="1600" dirty="0" smtClean="0">
                  <a:latin typeface="Arial" panose="020B0604020202020204" pitchFamily="34" charset="0"/>
                  <a:cs typeface="Arial" panose="020B0604020202020204" pitchFamily="34" charset="0"/>
                </a:rPr>
                <a:t>煤气中含有较多的焦油、酚、氨等</a:t>
              </a:r>
              <a:r>
                <a:rPr lang="zh-CN" altLang="en-US" sz="160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杂质</a:t>
              </a:r>
              <a:r>
                <a:rPr lang="zh-CN" altLang="en-US" sz="1600" dirty="0" smtClean="0">
                  <a:latin typeface="Arial" panose="020B0604020202020204" pitchFamily="34" charset="0"/>
                  <a:cs typeface="Arial" panose="020B0604020202020204" pitchFamily="34" charset="0"/>
                </a:rPr>
                <a:t>，后工序不易处理</a:t>
              </a:r>
              <a:endParaRPr lang="en-US" altLang="zh-CN" sz="1600" dirty="0">
                <a:solidFill>
                  <a:srgbClr val="1C1C1C"/>
                </a:solidFill>
                <a:cs typeface="Arial" panose="020B0604020202020204" pitchFamily="34" charset="0"/>
              </a:endParaRPr>
            </a:p>
          </p:txBody>
        </p:sp>
        <p:sp>
          <p:nvSpPr>
            <p:cNvPr id="22" name="Text Box 20"/>
            <p:cNvSpPr txBox="1">
              <a:spLocks noChangeArrowheads="1"/>
            </p:cNvSpPr>
            <p:nvPr/>
          </p:nvSpPr>
          <p:spPr bwMode="gray">
            <a:xfrm>
              <a:off x="1420954" y="3517296"/>
              <a:ext cx="2701352" cy="835437"/>
            </a:xfrm>
            <a:prstGeom prst="rect">
              <a:avLst/>
            </a:prstGeom>
            <a:noFill/>
            <a:ln w="9525" algn="ctr">
              <a:noFill/>
              <a:miter lim="800000"/>
            </a:ln>
          </p:spPr>
          <p:txBody>
            <a:bodyPr wrap="square">
              <a:spAutoFit/>
            </a:bodyPr>
            <a:lstStyle/>
            <a:p>
              <a:pPr>
                <a:buClr>
                  <a:schemeClr val="tx2">
                    <a:lumMod val="60000"/>
                    <a:lumOff val="40000"/>
                  </a:schemeClr>
                </a:buClr>
              </a:pPr>
              <a:r>
                <a:rPr lang="zh-CN" altLang="en-US" sz="1600" dirty="0" smtClean="0"/>
                <a:t>合成气中</a:t>
              </a:r>
              <a:r>
                <a:rPr lang="en-US" altLang="zh-CN" sz="1600" dirty="0" smtClean="0">
                  <a:ln w="22225">
                    <a:solidFill>
                      <a:schemeClr val="accent2"/>
                    </a:solidFill>
                    <a:prstDash val="solid"/>
                  </a:ln>
                  <a:solidFill>
                    <a:schemeClr val="accent2">
                      <a:lumMod val="40000"/>
                      <a:lumOff val="60000"/>
                    </a:schemeClr>
                  </a:solidFill>
                  <a:effectLst/>
                </a:rPr>
                <a:t>CH4</a:t>
              </a:r>
              <a:r>
                <a:rPr lang="zh-CN" altLang="en-US" sz="1600" dirty="0" smtClean="0">
                  <a:ln w="22225">
                    <a:solidFill>
                      <a:schemeClr val="accent2"/>
                    </a:solidFill>
                    <a:prstDash val="solid"/>
                  </a:ln>
                  <a:solidFill>
                    <a:schemeClr val="accent2">
                      <a:lumMod val="40000"/>
                      <a:lumOff val="60000"/>
                    </a:schemeClr>
                  </a:solidFill>
                  <a:effectLst/>
                </a:rPr>
                <a:t>含量高</a:t>
              </a:r>
              <a:r>
                <a:rPr lang="zh-CN" altLang="en-US" sz="1600" dirty="0" smtClean="0"/>
                <a:t>，对于以煤为原料生产城市煤气更有利</a:t>
              </a:r>
              <a:r>
                <a:rPr lang="en-US" altLang="zh-CN" sz="1600" dirty="0" smtClean="0">
                  <a:latin typeface="Arial" panose="020B0604020202020204" pitchFamily="34" charset="0"/>
                  <a:cs typeface="Arial" panose="020B0604020202020204" pitchFamily="34" charset="0"/>
                </a:rPr>
                <a:t>;</a:t>
              </a:r>
            </a:p>
          </p:txBody>
        </p:sp>
        <p:grpSp>
          <p:nvGrpSpPr>
            <p:cNvPr id="23" name="Group 21"/>
            <p:cNvGrpSpPr/>
            <p:nvPr/>
          </p:nvGrpSpPr>
          <p:grpSpPr bwMode="auto">
            <a:xfrm>
              <a:off x="5363352" y="2687796"/>
              <a:ext cx="168275" cy="168275"/>
              <a:chOff x="2729" y="2406"/>
              <a:chExt cx="262" cy="262"/>
            </a:xfrm>
          </p:grpSpPr>
          <p:sp>
            <p:nvSpPr>
              <p:cNvPr id="38" name="Oval 22"/>
              <p:cNvSpPr>
                <a:spLocks noChangeArrowheads="1"/>
              </p:cNvSpPr>
              <p:nvPr/>
            </p:nvSpPr>
            <p:spPr bwMode="gray">
              <a:xfrm>
                <a:off x="2729" y="2406"/>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9" name="Oval 23"/>
              <p:cNvSpPr>
                <a:spLocks noChangeArrowheads="1"/>
              </p:cNvSpPr>
              <p:nvPr/>
            </p:nvSpPr>
            <p:spPr bwMode="gray">
              <a:xfrm>
                <a:off x="2729" y="245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ln>
              <a:effectLst/>
            </p:spPr>
            <p:txBody>
              <a:bodyPr wrap="none" anchor="ctr"/>
              <a:lstStyle/>
              <a:p>
                <a:pPr>
                  <a:defRPr/>
                </a:pPr>
                <a:endParaRPr lang="zh-CN" altLang="en-US"/>
              </a:p>
            </p:txBody>
          </p:sp>
        </p:grpSp>
        <p:grpSp>
          <p:nvGrpSpPr>
            <p:cNvPr id="24" name="Group 24"/>
            <p:cNvGrpSpPr/>
            <p:nvPr/>
          </p:nvGrpSpPr>
          <p:grpSpPr bwMode="auto">
            <a:xfrm>
              <a:off x="5349863" y="3546184"/>
              <a:ext cx="168275" cy="168275"/>
              <a:chOff x="2708" y="1733"/>
              <a:chExt cx="262" cy="262"/>
            </a:xfrm>
          </p:grpSpPr>
          <p:sp>
            <p:nvSpPr>
              <p:cNvPr id="36" name="Oval 25"/>
              <p:cNvSpPr>
                <a:spLocks noChangeArrowheads="1"/>
              </p:cNvSpPr>
              <p:nvPr/>
            </p:nvSpPr>
            <p:spPr bwMode="gray">
              <a:xfrm>
                <a:off x="2708" y="1733"/>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7" name="Oval 26"/>
              <p:cNvSpPr>
                <a:spLocks noChangeArrowheads="1"/>
              </p:cNvSpPr>
              <p:nvPr/>
            </p:nvSpPr>
            <p:spPr bwMode="gray">
              <a:xfrm>
                <a:off x="2749" y="1777"/>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ln>
              <a:effectLst/>
            </p:spPr>
            <p:txBody>
              <a:bodyPr wrap="none" anchor="ctr"/>
              <a:lstStyle/>
              <a:p>
                <a:pPr>
                  <a:defRPr/>
                </a:pPr>
                <a:endParaRPr lang="zh-CN" altLang="en-US"/>
              </a:p>
            </p:txBody>
          </p:sp>
        </p:grpSp>
        <p:sp>
          <p:nvSpPr>
            <p:cNvPr id="26" name="Rectangle 17"/>
            <p:cNvSpPr>
              <a:spLocks noChangeArrowheads="1"/>
            </p:cNvSpPr>
            <p:nvPr/>
          </p:nvSpPr>
          <p:spPr bwMode="gray">
            <a:xfrm>
              <a:off x="1420954" y="2409219"/>
              <a:ext cx="2701352" cy="1044297"/>
            </a:xfrm>
            <a:prstGeom prst="rect">
              <a:avLst/>
            </a:prstGeom>
            <a:noFill/>
            <a:ln w="9525">
              <a:noFill/>
              <a:miter lim="800000"/>
            </a:ln>
            <a:effectLst/>
          </p:spPr>
          <p:txBody>
            <a:bodyPr wrap="square">
              <a:spAutoFit/>
            </a:bodyPr>
            <a:lstStyle/>
            <a:p>
              <a:pPr>
                <a:buClr>
                  <a:srgbClr val="FF0066"/>
                </a:buClr>
                <a:buSzPct val="75000"/>
                <a:defRPr/>
              </a:pPr>
              <a:r>
                <a:rPr lang="zh-CN" altLang="en-US" sz="1600" dirty="0" smtClean="0">
                  <a:latin typeface="Arial" panose="020B0604020202020204" pitchFamily="34" charset="0"/>
                  <a:cs typeface="Arial" panose="020B0604020202020204" pitchFamily="34" charset="0"/>
                </a:rPr>
                <a:t>原料</a:t>
              </a:r>
              <a:r>
                <a:rPr lang="zh-CN" altLang="en-US" sz="160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适应范围广</a:t>
              </a:r>
              <a:r>
                <a:rPr lang="zh-CN" altLang="en-US" sz="1600" dirty="0" smtClean="0">
                  <a:latin typeface="Arial" panose="020B0604020202020204" pitchFamily="34" charset="0"/>
                  <a:cs typeface="Arial" panose="020B0604020202020204" pitchFamily="34" charset="0"/>
                </a:rPr>
                <a:t>，除黏结性较强的烟煤外，从褐煤到无烟煤都能气化，并能气化高水化、高灰分的劣质煤</a:t>
              </a:r>
              <a:endParaRPr lang="en-US" altLang="zh-CN" sz="1600" b="1" dirty="0">
                <a:effectLst>
                  <a:outerShdw blurRad="38100" dist="38100" dir="2700000" algn="tl">
                    <a:srgbClr val="FFFFFF"/>
                  </a:outerShdw>
                </a:effectLst>
                <a:cs typeface="Arial" panose="020B0604020202020204" pitchFamily="34" charset="0"/>
              </a:endParaRPr>
            </a:p>
          </p:txBody>
        </p:sp>
        <p:sp>
          <p:nvSpPr>
            <p:cNvPr id="28" name="Text Box 19"/>
            <p:cNvSpPr txBox="1">
              <a:spLocks noChangeArrowheads="1"/>
            </p:cNvSpPr>
            <p:nvPr/>
          </p:nvSpPr>
          <p:spPr bwMode="gray">
            <a:xfrm>
              <a:off x="5509486" y="4209843"/>
              <a:ext cx="2482324" cy="566904"/>
            </a:xfrm>
            <a:prstGeom prst="rect">
              <a:avLst/>
            </a:prstGeom>
            <a:noFill/>
            <a:ln w="9525" algn="ctr">
              <a:noFill/>
              <a:miter lim="800000"/>
            </a:ln>
          </p:spPr>
          <p:txBody>
            <a:bodyPr wrap="square">
              <a:spAutoFit/>
            </a:bodyPr>
            <a:lstStyle/>
            <a:p>
              <a:pPr>
                <a:buClr>
                  <a:schemeClr val="tx2">
                    <a:lumMod val="60000"/>
                    <a:lumOff val="40000"/>
                  </a:schemeClr>
                </a:buClr>
              </a:pPr>
              <a:r>
                <a:rPr lang="zh-CN" altLang="en-US" sz="1600" dirty="0" smtClean="0"/>
                <a:t>向炉内</a:t>
              </a:r>
              <a:r>
                <a:rPr lang="zh-CN" altLang="en-US" sz="1600" dirty="0" smtClean="0">
                  <a:ln w="22225">
                    <a:solidFill>
                      <a:schemeClr val="accent2"/>
                    </a:solidFill>
                    <a:prstDash val="solid"/>
                  </a:ln>
                  <a:solidFill>
                    <a:schemeClr val="accent2">
                      <a:lumMod val="40000"/>
                      <a:lumOff val="60000"/>
                    </a:schemeClr>
                  </a:solidFill>
                  <a:effectLst/>
                </a:rPr>
                <a:t>投料不方便</a:t>
              </a:r>
              <a:r>
                <a:rPr lang="zh-CN" altLang="en-US" sz="1600" dirty="0" smtClean="0"/>
                <a:t>，工艺流程复杂，环境污染严重</a:t>
              </a:r>
              <a:endParaRPr lang="en-US" altLang="zh-CN" sz="1600" dirty="0" smtClean="0">
                <a:latin typeface="Arial" panose="020B0604020202020204" pitchFamily="34" charset="0"/>
                <a:cs typeface="Arial" panose="020B0604020202020204" pitchFamily="34" charset="0"/>
              </a:endParaRPr>
            </a:p>
          </p:txBody>
        </p:sp>
        <p:sp>
          <p:nvSpPr>
            <p:cNvPr id="29" name="Text Box 20"/>
            <p:cNvSpPr txBox="1">
              <a:spLocks noChangeArrowheads="1"/>
            </p:cNvSpPr>
            <p:nvPr/>
          </p:nvSpPr>
          <p:spPr bwMode="gray">
            <a:xfrm>
              <a:off x="1420954" y="4348353"/>
              <a:ext cx="2701352" cy="566904"/>
            </a:xfrm>
            <a:prstGeom prst="rect">
              <a:avLst/>
            </a:prstGeom>
            <a:noFill/>
            <a:ln w="9525" algn="ctr">
              <a:noFill/>
              <a:miter lim="800000"/>
            </a:ln>
          </p:spPr>
          <p:txBody>
            <a:bodyPr wrap="square">
              <a:spAutoFit/>
            </a:bodyPr>
            <a:lstStyle/>
            <a:p>
              <a:pPr eaLnBrk="0" hangingPunct="0"/>
              <a:r>
                <a:rPr lang="zh-CN" altLang="en-US" sz="1600" dirty="0" smtClean="0"/>
                <a:t>气化炉结构简单，</a:t>
              </a:r>
              <a:r>
                <a:rPr lang="zh-CN" altLang="en-US" sz="1600" dirty="0" smtClean="0">
                  <a:ln w="22225">
                    <a:solidFill>
                      <a:schemeClr val="accent2"/>
                    </a:solidFill>
                    <a:prstDash val="solid"/>
                  </a:ln>
                  <a:solidFill>
                    <a:schemeClr val="accent2">
                      <a:lumMod val="40000"/>
                      <a:lumOff val="60000"/>
                    </a:schemeClr>
                  </a:solidFill>
                  <a:effectLst/>
                </a:rPr>
                <a:t>投资少</a:t>
              </a:r>
              <a:r>
                <a:rPr lang="zh-CN" altLang="en-US" sz="1600" dirty="0" smtClean="0"/>
                <a:t>，运行可靠</a:t>
              </a:r>
              <a:endParaRPr lang="en-US" altLang="zh-CN" sz="1600" dirty="0">
                <a:solidFill>
                  <a:srgbClr val="1C1C1C"/>
                </a:solidFill>
                <a:cs typeface="Arial" panose="020B0604020202020204" pitchFamily="34" charset="0"/>
              </a:endParaRPr>
            </a:p>
          </p:txBody>
        </p:sp>
        <p:grpSp>
          <p:nvGrpSpPr>
            <p:cNvPr id="30" name="Group 21"/>
            <p:cNvGrpSpPr/>
            <p:nvPr/>
          </p:nvGrpSpPr>
          <p:grpSpPr bwMode="auto">
            <a:xfrm>
              <a:off x="1239370" y="2780820"/>
              <a:ext cx="168275" cy="168275"/>
              <a:chOff x="3476" y="2536"/>
              <a:chExt cx="262" cy="262"/>
            </a:xfrm>
            <a:solidFill>
              <a:srgbClr val="92D050"/>
            </a:solidFill>
          </p:grpSpPr>
          <p:sp>
            <p:nvSpPr>
              <p:cNvPr id="34" name="Oval 22"/>
              <p:cNvSpPr>
                <a:spLocks noChangeArrowheads="1"/>
              </p:cNvSpPr>
              <p:nvPr/>
            </p:nvSpPr>
            <p:spPr bwMode="gray">
              <a:xfrm>
                <a:off x="3476" y="2536"/>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5" name="Oval 23"/>
              <p:cNvSpPr>
                <a:spLocks noChangeArrowheads="1"/>
              </p:cNvSpPr>
              <p:nvPr/>
            </p:nvSpPr>
            <p:spPr bwMode="gray">
              <a:xfrm>
                <a:off x="3517" y="2536"/>
                <a:ext cx="220" cy="218"/>
              </a:xfrm>
              <a:prstGeom prst="ellipse">
                <a:avLst/>
              </a:prstGeom>
              <a:grpFill/>
              <a:ln w="12700">
                <a:noFill/>
                <a:round/>
              </a:ln>
              <a:effectLst/>
            </p:spPr>
            <p:txBody>
              <a:bodyPr wrap="none" anchor="ctr"/>
              <a:lstStyle/>
              <a:p>
                <a:pPr>
                  <a:defRPr/>
                </a:pPr>
                <a:endParaRPr lang="zh-CN" altLang="en-US"/>
              </a:p>
            </p:txBody>
          </p:sp>
        </p:grpSp>
        <p:grpSp>
          <p:nvGrpSpPr>
            <p:cNvPr id="31" name="Group 24"/>
            <p:cNvGrpSpPr/>
            <p:nvPr/>
          </p:nvGrpSpPr>
          <p:grpSpPr bwMode="auto">
            <a:xfrm>
              <a:off x="909888" y="3710504"/>
              <a:ext cx="500330" cy="358388"/>
              <a:chOff x="2963" y="1974"/>
              <a:chExt cx="779" cy="558"/>
            </a:xfrm>
            <a:solidFill>
              <a:srgbClr val="92D050"/>
            </a:solidFill>
          </p:grpSpPr>
          <p:sp>
            <p:nvSpPr>
              <p:cNvPr id="32" name="Oval 25"/>
              <p:cNvSpPr>
                <a:spLocks noChangeArrowheads="1"/>
              </p:cNvSpPr>
              <p:nvPr/>
            </p:nvSpPr>
            <p:spPr bwMode="gray">
              <a:xfrm>
                <a:off x="3480" y="1974"/>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3" name="Oval 26"/>
              <p:cNvSpPr>
                <a:spLocks noChangeArrowheads="1"/>
              </p:cNvSpPr>
              <p:nvPr/>
            </p:nvSpPr>
            <p:spPr bwMode="gray">
              <a:xfrm>
                <a:off x="2963" y="2314"/>
                <a:ext cx="220" cy="218"/>
              </a:xfrm>
              <a:prstGeom prst="ellipse">
                <a:avLst/>
              </a:prstGeom>
              <a:grpFill/>
              <a:ln w="12700">
                <a:noFill/>
                <a:round/>
              </a:ln>
              <a:effectLst/>
            </p:spPr>
            <p:txBody>
              <a:bodyPr wrap="none" anchor="ctr"/>
              <a:lstStyle/>
              <a:p>
                <a:pPr>
                  <a:defRPr/>
                </a:pPr>
                <a:endParaRPr lang="zh-CN" altLang="en-US"/>
              </a:p>
            </p:txBody>
          </p:sp>
        </p:grpSp>
      </p:grpSp>
      <p:sp>
        <p:nvSpPr>
          <p:cNvPr id="50" name="Oval 25"/>
          <p:cNvSpPr>
            <a:spLocks noChangeArrowheads="1"/>
          </p:cNvSpPr>
          <p:nvPr/>
        </p:nvSpPr>
        <p:spPr bwMode="gray">
          <a:xfrm>
            <a:off x="5224149" y="5660407"/>
            <a:ext cx="168275" cy="168275"/>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49" name="Oval 26"/>
          <p:cNvSpPr>
            <a:spLocks noChangeArrowheads="1"/>
          </p:cNvSpPr>
          <p:nvPr/>
        </p:nvSpPr>
        <p:spPr bwMode="gray">
          <a:xfrm>
            <a:off x="5224149" y="5663582"/>
            <a:ext cx="141300" cy="140015"/>
          </a:xfrm>
          <a:prstGeom prst="ellipse">
            <a:avLst/>
          </a:prstGeom>
          <a:gradFill rotWithShape="1">
            <a:gsLst>
              <a:gs pos="0">
                <a:schemeClr val="accent1"/>
              </a:gs>
              <a:gs pos="100000">
                <a:schemeClr val="accent1">
                  <a:gamma/>
                  <a:tint val="63529"/>
                  <a:invGamma/>
                </a:schemeClr>
              </a:gs>
            </a:gsLst>
            <a:lin ang="2700000" scaled="1"/>
          </a:gradFill>
          <a:ln w="12700">
            <a:noFill/>
            <a:round/>
          </a:ln>
          <a:effectLst/>
        </p:spPr>
        <p:txBody>
          <a:bodyPr wrap="none" anchor="ctr"/>
          <a:lstStyle/>
          <a:p>
            <a:pPr>
              <a:defRPr/>
            </a:pPr>
            <a:endParaRPr lang="zh-CN" altLang="en-US"/>
          </a:p>
        </p:txBody>
      </p:sp>
      <p:sp>
        <p:nvSpPr>
          <p:cNvPr id="51" name="Oval 22"/>
          <p:cNvSpPr>
            <a:spLocks noChangeArrowheads="1"/>
          </p:cNvSpPr>
          <p:nvPr/>
        </p:nvSpPr>
        <p:spPr bwMode="gray">
          <a:xfrm>
            <a:off x="1176313" y="5803283"/>
            <a:ext cx="168275" cy="168275"/>
          </a:xfrm>
          <a:prstGeom prst="ellipse">
            <a:avLst/>
          </a:prstGeom>
          <a:solidFill>
            <a:srgbClr val="92D050"/>
          </a:soli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52" name="TextBox 51"/>
          <p:cNvSpPr txBox="1"/>
          <p:nvPr/>
        </p:nvSpPr>
        <p:spPr>
          <a:xfrm>
            <a:off x="643545" y="1301103"/>
            <a:ext cx="7715304" cy="1476375"/>
          </a:xfrm>
          <a:prstGeom prst="rect">
            <a:avLst/>
          </a:prstGeom>
          <a:noFill/>
        </p:spPr>
        <p:txBody>
          <a:bodyPr wrap="square" rtlCol="0">
            <a:spAutoFit/>
          </a:bodyPr>
          <a:lstStyle/>
          <a:p>
            <a:r>
              <a:rPr lang="zh-CN" altLang="en-US" sz="1600" dirty="0" smtClean="0"/>
              <a:t>   </a:t>
            </a:r>
            <a:r>
              <a:rPr lang="zh-CN" altLang="en-US" dirty="0" smtClean="0"/>
              <a:t>固定床气化也称移动床气化，其煤气化炉的主要结构特点是：原料煤块由气化炉顶部加入，用炉箅来支撑。由下部吹入气化剂</a:t>
            </a:r>
            <a:r>
              <a:rPr lang="en-US" dirty="0" smtClean="0"/>
              <a:t>(O</a:t>
            </a:r>
            <a:r>
              <a:rPr lang="en-US" baseline="-25000" dirty="0" smtClean="0"/>
              <a:t>2</a:t>
            </a:r>
            <a:r>
              <a:rPr lang="zh-CN" altLang="en-US" dirty="0" smtClean="0"/>
              <a:t>或空气与水蒸气</a:t>
            </a:r>
            <a:r>
              <a:rPr lang="en-US" dirty="0" smtClean="0">
                <a:latin typeface="+mn-ea"/>
              </a:rPr>
              <a:t>)</a:t>
            </a:r>
            <a:r>
              <a:rPr lang="zh-CN" altLang="en-US" dirty="0" smtClean="0"/>
              <a:t>进行气化，气化剂与煤及其残渣彼此逆向流动，</a:t>
            </a:r>
            <a:r>
              <a:rPr lang="zh-CN" altLang="en-US" dirty="0" smtClean="0">
                <a:solidFill>
                  <a:srgbClr val="FF0000"/>
                </a:solidFill>
              </a:rPr>
              <a:t>因而将要离开气化炉的热灰渣可在运动过程中加热刚进入气化炉的气化剂，而即将离开气化炉的热煤气则可对原料煤干馏、气化及预热。</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Grp="1" noChangeArrowheads="1"/>
          </p:cNvSpPr>
          <p:nvPr>
            <p:ph idx="1"/>
          </p:nvPr>
        </p:nvSpPr>
        <p:spPr bwMode="auto">
          <a:xfrm>
            <a:off x="535277" y="2997198"/>
            <a:ext cx="8143932" cy="3500438"/>
          </a:xfrm>
          <a:prstGeom prst="roundRect">
            <a:avLst>
              <a:gd name="adj" fmla="val 12699"/>
            </a:avLst>
          </a:prstGeom>
          <a:solidFill>
            <a:srgbClr val="92D050"/>
          </a:solidFill>
          <a:ln w="9525">
            <a:solidFill>
              <a:srgbClr val="92D050"/>
            </a:solidFill>
            <a:round/>
          </a:ln>
          <a:effectLst/>
        </p:spPr>
        <p:txBody>
          <a:bodyPr wrap="none" anchor="ctr"/>
          <a:lstStyle/>
          <a:p>
            <a:pPr>
              <a:buClr>
                <a:schemeClr val="tx2">
                  <a:lumMod val="40000"/>
                  <a:lumOff val="60000"/>
                </a:schemeClr>
              </a:buClr>
              <a:buFont typeface="Wingdings" panose="05000000000000000000" pitchFamily="2" charset="2"/>
              <a:buChar char="l"/>
            </a:pPr>
            <a:endParaRPr lang="en-US" altLang="zh-CN" dirty="0" smtClean="0"/>
          </a:p>
          <a:p>
            <a:pPr>
              <a:buClr>
                <a:schemeClr val="tx2">
                  <a:lumMod val="40000"/>
                  <a:lumOff val="60000"/>
                </a:schemeClr>
              </a:buClr>
              <a:buFont typeface="Wingdings" panose="05000000000000000000" pitchFamily="2" charset="2"/>
              <a:buChar char="l"/>
            </a:pPr>
            <a:endParaRPr lang="zh-CN" altLang="en-US" dirty="0"/>
          </a:p>
        </p:txBody>
      </p:sp>
      <p:sp>
        <p:nvSpPr>
          <p:cNvPr id="7" name="横卷形 6"/>
          <p:cNvSpPr/>
          <p:nvPr/>
        </p:nvSpPr>
        <p:spPr>
          <a:xfrm>
            <a:off x="500034" y="184447"/>
            <a:ext cx="8143932"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8" name="TextBox 7"/>
          <p:cNvSpPr txBox="1"/>
          <p:nvPr/>
        </p:nvSpPr>
        <p:spPr>
          <a:xfrm>
            <a:off x="862330" y="525780"/>
            <a:ext cx="2566035" cy="4603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latin typeface="华文新魏" panose="02010800040101010101" pitchFamily="2" charset="-122"/>
                <a:ea typeface="华文新魏" panose="02010800040101010101" pitchFamily="2" charset="-122"/>
              </a:rPr>
              <a:t>流化床气化概述</a:t>
            </a:r>
          </a:p>
        </p:txBody>
      </p:sp>
      <p:grpSp>
        <p:nvGrpSpPr>
          <p:cNvPr id="2" name="组合 8"/>
          <p:cNvGrpSpPr/>
          <p:nvPr/>
        </p:nvGrpSpPr>
        <p:grpSpPr>
          <a:xfrm>
            <a:off x="1013435" y="3115309"/>
            <a:ext cx="7215505" cy="3235959"/>
            <a:chOff x="909888" y="1981190"/>
            <a:chExt cx="7374234" cy="2943121"/>
          </a:xfrm>
        </p:grpSpPr>
        <p:sp>
          <p:nvSpPr>
            <p:cNvPr id="12" name="AutoShape 3"/>
            <p:cNvSpPr>
              <a:spLocks noChangeArrowheads="1"/>
            </p:cNvSpPr>
            <p:nvPr/>
          </p:nvSpPr>
          <p:spPr bwMode="gray">
            <a:xfrm>
              <a:off x="5363762" y="2500395"/>
              <a:ext cx="2920360" cy="2367896"/>
            </a:xfrm>
            <a:prstGeom prst="roundRect">
              <a:avLst>
                <a:gd name="adj" fmla="val 8014"/>
              </a:avLst>
            </a:prstGeom>
            <a:solidFill>
              <a:srgbClr val="F8F8F8"/>
            </a:solidFill>
            <a:ln w="9525">
              <a:solidFill>
                <a:schemeClr val="tx2">
                  <a:lumMod val="75000"/>
                </a:schemeClr>
              </a:solidFill>
              <a:round/>
            </a:ln>
          </p:spPr>
          <p:txBody>
            <a:bodyPr wrap="none" anchor="ctr"/>
            <a:lstStyle/>
            <a:p>
              <a:endParaRPr lang="zh-CN" altLang="en-US"/>
            </a:p>
          </p:txBody>
        </p:sp>
        <p:grpSp>
          <p:nvGrpSpPr>
            <p:cNvPr id="3" name="Group 5"/>
            <p:cNvGrpSpPr/>
            <p:nvPr/>
          </p:nvGrpSpPr>
          <p:grpSpPr bwMode="auto">
            <a:xfrm>
              <a:off x="1128060" y="1981190"/>
              <a:ext cx="2998104" cy="484188"/>
              <a:chOff x="886" y="1536"/>
              <a:chExt cx="1386" cy="305"/>
            </a:xfrm>
            <a:solidFill>
              <a:schemeClr val="accent3">
                <a:lumMod val="75000"/>
              </a:schemeClr>
            </a:solidFill>
          </p:grpSpPr>
          <p:sp>
            <p:nvSpPr>
              <p:cNvPr id="43" name="AutoShape 6"/>
              <p:cNvSpPr>
                <a:spLocks noChangeArrowheads="1"/>
              </p:cNvSpPr>
              <p:nvPr/>
            </p:nvSpPr>
            <p:spPr bwMode="gray">
              <a:xfrm>
                <a:off x="886" y="1536"/>
                <a:ext cx="1386" cy="305"/>
              </a:xfrm>
              <a:prstGeom prst="roundRect">
                <a:avLst>
                  <a:gd name="adj" fmla="val 50000"/>
                </a:avLst>
              </a:prstGeom>
              <a:solidFill>
                <a:srgbClr val="4D8CC5"/>
              </a:solidFill>
              <a:ln w="12700">
                <a:noFill/>
                <a:round/>
              </a:ln>
              <a:effectLst>
                <a:outerShdw dist="53882" dir="2700000" algn="ctr" rotWithShape="0">
                  <a:srgbClr val="292929">
                    <a:alpha val="50000"/>
                  </a:srgbClr>
                </a:outerShdw>
              </a:effectLst>
            </p:spPr>
            <p:txBody>
              <a:bodyPr wrap="none" anchor="ctr"/>
              <a:lstStyle/>
              <a:p>
                <a:pPr>
                  <a:defRPr/>
                </a:pPr>
                <a:endParaRPr lang="zh-CN" altLang="en-US"/>
              </a:p>
            </p:txBody>
          </p:sp>
          <p:sp>
            <p:nvSpPr>
              <p:cNvPr id="44" name="AutoShape 7"/>
              <p:cNvSpPr>
                <a:spLocks noChangeArrowheads="1"/>
              </p:cNvSpPr>
              <p:nvPr/>
            </p:nvSpPr>
            <p:spPr bwMode="gray">
              <a:xfrm flipH="1">
                <a:off x="2169" y="1577"/>
                <a:ext cx="59" cy="204"/>
              </a:xfrm>
              <a:prstGeom prst="moon">
                <a:avLst>
                  <a:gd name="adj" fmla="val 22032"/>
                </a:avLst>
              </a:prstGeom>
              <a:grpFill/>
              <a:ln w="9525">
                <a:solidFill>
                  <a:srgbClr val="0070C0"/>
                </a:solidFill>
                <a:miter lim="800000"/>
              </a:ln>
              <a:effectLst/>
            </p:spPr>
            <p:txBody>
              <a:bodyPr wrap="none" anchor="ctr"/>
              <a:lstStyle/>
              <a:p>
                <a:pPr>
                  <a:defRPr/>
                </a:pPr>
                <a:endParaRPr lang="zh-CN" altLang="en-US"/>
              </a:p>
            </p:txBody>
          </p:sp>
          <p:sp>
            <p:nvSpPr>
              <p:cNvPr id="45" name="AutoShape 8"/>
              <p:cNvSpPr>
                <a:spLocks noChangeArrowheads="1"/>
              </p:cNvSpPr>
              <p:nvPr/>
            </p:nvSpPr>
            <p:spPr bwMode="gray">
              <a:xfrm>
                <a:off x="954" y="1577"/>
                <a:ext cx="59" cy="204"/>
              </a:xfrm>
              <a:prstGeom prst="moon">
                <a:avLst>
                  <a:gd name="adj" fmla="val 22032"/>
                </a:avLst>
              </a:prstGeom>
              <a:grpFill/>
              <a:ln w="9525">
                <a:solidFill>
                  <a:srgbClr val="0070C0"/>
                </a:solidFill>
                <a:miter lim="800000"/>
              </a:ln>
              <a:effectLst/>
            </p:spPr>
            <p:txBody>
              <a:bodyPr wrap="none" anchor="ctr"/>
              <a:lstStyle/>
              <a:p>
                <a:pPr>
                  <a:defRPr/>
                </a:pPr>
                <a:endParaRPr lang="zh-CN" altLang="en-US"/>
              </a:p>
            </p:txBody>
          </p:sp>
        </p:grpSp>
        <p:grpSp>
          <p:nvGrpSpPr>
            <p:cNvPr id="5" name="Group 9"/>
            <p:cNvGrpSpPr/>
            <p:nvPr/>
          </p:nvGrpSpPr>
          <p:grpSpPr bwMode="auto">
            <a:xfrm>
              <a:off x="5245314" y="2019289"/>
              <a:ext cx="2993778" cy="466725"/>
              <a:chOff x="3582" y="1560"/>
              <a:chExt cx="1384" cy="294"/>
            </a:xfrm>
            <a:solidFill>
              <a:schemeClr val="tx2">
                <a:lumMod val="75000"/>
              </a:schemeClr>
            </a:solidFill>
          </p:grpSpPr>
          <p:sp>
            <p:nvSpPr>
              <p:cNvPr id="40" name="AutoShape 10"/>
              <p:cNvSpPr>
                <a:spLocks noChangeArrowheads="1"/>
              </p:cNvSpPr>
              <p:nvPr/>
            </p:nvSpPr>
            <p:spPr bwMode="gray">
              <a:xfrm>
                <a:off x="3582" y="1560"/>
                <a:ext cx="1384" cy="294"/>
              </a:xfrm>
              <a:prstGeom prst="roundRect">
                <a:avLst>
                  <a:gd name="adj" fmla="val 50000"/>
                </a:avLst>
              </a:prstGeom>
              <a:solidFill>
                <a:schemeClr val="accent1">
                  <a:lumMod val="20000"/>
                  <a:lumOff val="80000"/>
                </a:schemeClr>
              </a:solidFill>
              <a:ln w="12700">
                <a:solidFill>
                  <a:schemeClr val="accent1"/>
                </a:solidFill>
                <a:round/>
              </a:ln>
              <a:effectLst>
                <a:outerShdw dist="53882" dir="2700000" algn="ctr" rotWithShape="0">
                  <a:srgbClr val="292929">
                    <a:alpha val="50000"/>
                  </a:srgbClr>
                </a:outerShdw>
              </a:effectLst>
            </p:spPr>
            <p:txBody>
              <a:bodyPr wrap="none" anchor="ctr"/>
              <a:lstStyle/>
              <a:p>
                <a:pPr>
                  <a:defRPr/>
                </a:pPr>
                <a:endParaRPr lang="zh-CN" altLang="en-US"/>
              </a:p>
            </p:txBody>
          </p:sp>
          <p:sp>
            <p:nvSpPr>
              <p:cNvPr id="41" name="AutoShape 11"/>
              <p:cNvSpPr>
                <a:spLocks noChangeArrowheads="1"/>
              </p:cNvSpPr>
              <p:nvPr/>
            </p:nvSpPr>
            <p:spPr bwMode="gray">
              <a:xfrm flipH="1">
                <a:off x="4885" y="1618"/>
                <a:ext cx="59" cy="204"/>
              </a:xfrm>
              <a:prstGeom prst="moon">
                <a:avLst>
                  <a:gd name="adj" fmla="val 22032"/>
                </a:avLst>
              </a:prstGeom>
              <a:grpFill/>
              <a:ln w="9525">
                <a:noFill/>
                <a:miter lim="800000"/>
              </a:ln>
              <a:effectLst/>
            </p:spPr>
            <p:txBody>
              <a:bodyPr wrap="none" anchor="ctr"/>
              <a:lstStyle/>
              <a:p>
                <a:pPr>
                  <a:defRPr/>
                </a:pPr>
                <a:endParaRPr lang="zh-CN" altLang="en-US"/>
              </a:p>
            </p:txBody>
          </p:sp>
          <p:sp>
            <p:nvSpPr>
              <p:cNvPr id="42" name="AutoShape 12"/>
              <p:cNvSpPr>
                <a:spLocks noChangeArrowheads="1"/>
              </p:cNvSpPr>
              <p:nvPr/>
            </p:nvSpPr>
            <p:spPr bwMode="gray">
              <a:xfrm>
                <a:off x="3655" y="1605"/>
                <a:ext cx="59" cy="204"/>
              </a:xfrm>
              <a:prstGeom prst="moon">
                <a:avLst>
                  <a:gd name="adj" fmla="val 22032"/>
                </a:avLst>
              </a:prstGeom>
              <a:grpFill/>
              <a:ln w="9525">
                <a:noFill/>
                <a:miter lim="800000"/>
              </a:ln>
              <a:effectLst/>
            </p:spPr>
            <p:txBody>
              <a:bodyPr wrap="none" anchor="ctr"/>
              <a:lstStyle/>
              <a:p>
                <a:pPr>
                  <a:defRPr/>
                </a:pPr>
                <a:endParaRPr lang="zh-CN" altLang="en-US"/>
              </a:p>
            </p:txBody>
          </p:sp>
        </p:grpSp>
        <p:sp>
          <p:nvSpPr>
            <p:cNvPr id="15" name="AutoShape 13"/>
            <p:cNvSpPr>
              <a:spLocks noChangeArrowheads="1"/>
            </p:cNvSpPr>
            <p:nvPr/>
          </p:nvSpPr>
          <p:spPr bwMode="gray">
            <a:xfrm>
              <a:off x="1127942" y="2485956"/>
              <a:ext cx="2998237" cy="2438355"/>
            </a:xfrm>
            <a:prstGeom prst="roundRect">
              <a:avLst>
                <a:gd name="adj" fmla="val 8014"/>
              </a:avLst>
            </a:prstGeom>
            <a:solidFill>
              <a:srgbClr val="F8F8F8"/>
            </a:solidFill>
            <a:ln w="9525">
              <a:solidFill>
                <a:schemeClr val="accent3">
                  <a:lumMod val="75000"/>
                </a:schemeClr>
              </a:solidFill>
              <a:round/>
            </a:ln>
          </p:spPr>
          <p:txBody>
            <a:bodyPr wrap="none" anchor="ctr"/>
            <a:lstStyle/>
            <a:p>
              <a:endParaRPr lang="zh-CN" altLang="en-US"/>
            </a:p>
          </p:txBody>
        </p:sp>
        <p:sp>
          <p:nvSpPr>
            <p:cNvPr id="16" name="Text Box 18"/>
            <p:cNvSpPr txBox="1">
              <a:spLocks noChangeArrowheads="1"/>
            </p:cNvSpPr>
            <p:nvPr/>
          </p:nvSpPr>
          <p:spPr bwMode="black">
            <a:xfrm>
              <a:off x="1566974" y="2045819"/>
              <a:ext cx="2238375" cy="369332"/>
            </a:xfrm>
            <a:prstGeom prst="rect">
              <a:avLst/>
            </a:prstGeom>
            <a:noFill/>
            <a:ln w="9525" algn="ctr">
              <a:noFill/>
              <a:miter lim="800000"/>
            </a:ln>
          </p:spPr>
          <p:txBody>
            <a:bodyPr>
              <a:spAutoFit/>
            </a:bodyPr>
            <a:lstStyle/>
            <a:p>
              <a:pPr algn="ctr">
                <a:spcBef>
                  <a:spcPct val="50000"/>
                </a:spcBef>
              </a:pPr>
              <a:r>
                <a:rPr lang="zh-CN" altLang="en-US" b="1" dirty="0" smtClean="0">
                  <a:solidFill>
                    <a:schemeClr val="bg1"/>
                  </a:solidFill>
                  <a:latin typeface="+mj-ea"/>
                  <a:ea typeface="+mj-ea"/>
                  <a:cs typeface="Arial" panose="020B0604020202020204" pitchFamily="34" charset="0"/>
                </a:rPr>
                <a:t>优点</a:t>
              </a:r>
              <a:endParaRPr lang="en-US" altLang="zh-CN" b="1" dirty="0">
                <a:solidFill>
                  <a:schemeClr val="bg1"/>
                </a:solidFill>
                <a:latin typeface="+mj-ea"/>
                <a:ea typeface="+mj-ea"/>
                <a:cs typeface="Arial" panose="020B0604020202020204" pitchFamily="34" charset="0"/>
              </a:endParaRPr>
            </a:p>
          </p:txBody>
        </p:sp>
        <p:sp>
          <p:nvSpPr>
            <p:cNvPr id="17" name="Text Box 18"/>
            <p:cNvSpPr txBox="1">
              <a:spLocks noChangeArrowheads="1"/>
            </p:cNvSpPr>
            <p:nvPr/>
          </p:nvSpPr>
          <p:spPr bwMode="white">
            <a:xfrm>
              <a:off x="5623059" y="2088846"/>
              <a:ext cx="2238375" cy="369332"/>
            </a:xfrm>
            <a:prstGeom prst="rect">
              <a:avLst/>
            </a:prstGeom>
            <a:noFill/>
            <a:ln w="9525" algn="ctr">
              <a:noFill/>
              <a:miter lim="800000"/>
            </a:ln>
          </p:spPr>
          <p:txBody>
            <a:bodyPr>
              <a:spAutoFit/>
            </a:bodyPr>
            <a:lstStyle/>
            <a:p>
              <a:pPr algn="ctr">
                <a:spcBef>
                  <a:spcPct val="50000"/>
                </a:spcBef>
              </a:pPr>
              <a:r>
                <a:rPr lang="zh-CN" altLang="en-US" b="1" dirty="0" smtClean="0">
                  <a:latin typeface="+mj-ea"/>
                  <a:ea typeface="+mj-ea"/>
                  <a:cs typeface="Arial" panose="020B0604020202020204" pitchFamily="34" charset="0"/>
                </a:rPr>
                <a:t>缺点</a:t>
              </a:r>
              <a:endParaRPr lang="en-US" altLang="zh-CN" b="1" dirty="0">
                <a:latin typeface="+mj-ea"/>
                <a:ea typeface="+mj-ea"/>
                <a:cs typeface="Arial" panose="020B0604020202020204" pitchFamily="34" charset="0"/>
              </a:endParaRPr>
            </a:p>
          </p:txBody>
        </p:sp>
        <p:sp>
          <p:nvSpPr>
            <p:cNvPr id="19" name="Rectangle 17"/>
            <p:cNvSpPr>
              <a:spLocks noChangeArrowheads="1"/>
            </p:cNvSpPr>
            <p:nvPr/>
          </p:nvSpPr>
          <p:spPr bwMode="gray">
            <a:xfrm>
              <a:off x="5530902" y="2569724"/>
              <a:ext cx="2535541" cy="1203675"/>
            </a:xfrm>
            <a:prstGeom prst="rect">
              <a:avLst/>
            </a:prstGeom>
            <a:noFill/>
            <a:ln w="9525">
              <a:noFill/>
              <a:miter lim="800000"/>
            </a:ln>
            <a:effectLst/>
          </p:spPr>
          <p:txBody>
            <a:bodyPr wrap="square">
              <a:spAutoFit/>
            </a:bodyPr>
            <a:lstStyle/>
            <a:p>
              <a:pPr>
                <a:buClr>
                  <a:srgbClr val="FF0066"/>
                </a:buClr>
                <a:buSzPct val="75000"/>
                <a:buFont typeface="Arial" panose="020B0604020202020204" pitchFamily="34" charset="0"/>
                <a:buNone/>
                <a:defRPr/>
              </a:pPr>
              <a:r>
                <a:rPr lang="zh-CN" altLang="en-US" sz="1600" dirty="0" smtClean="0"/>
                <a:t>流化状态下，很难将灰渣和原料煤进行分离，灰渣和未燃尽的煤都被煤气夹带出炉，</a:t>
              </a:r>
              <a:r>
                <a:rPr lang="zh-CN" altLang="en-US" sz="1600" dirty="0" smtClean="0">
                  <a:ln w="22225">
                    <a:solidFill>
                      <a:schemeClr val="accent2"/>
                    </a:solidFill>
                    <a:prstDash val="solid"/>
                  </a:ln>
                  <a:solidFill>
                    <a:schemeClr val="accent2">
                      <a:lumMod val="40000"/>
                      <a:lumOff val="60000"/>
                    </a:schemeClr>
                  </a:solidFill>
                  <a:effectLst/>
                </a:rPr>
                <a:t>增加 了煤气净化 难度</a:t>
              </a:r>
              <a:r>
                <a:rPr lang="zh-CN" altLang="en-US" sz="1600" dirty="0" smtClean="0"/>
                <a:t>，也造成</a:t>
              </a:r>
              <a:r>
                <a:rPr lang="zh-CN" altLang="en-US" sz="1600" dirty="0" smtClean="0">
                  <a:ln w="22225">
                    <a:solidFill>
                      <a:schemeClr val="accent2"/>
                    </a:solidFill>
                    <a:prstDash val="solid"/>
                  </a:ln>
                  <a:solidFill>
                    <a:schemeClr val="accent2">
                      <a:lumMod val="40000"/>
                      <a:lumOff val="60000"/>
                    </a:schemeClr>
                  </a:solidFill>
                  <a:effectLst/>
                </a:rPr>
                <a:t>很大的热损</a:t>
              </a:r>
              <a:r>
                <a:rPr lang="zh-CN" altLang="en-US" sz="1600" dirty="0" smtClean="0"/>
                <a:t>。</a:t>
              </a:r>
              <a:endParaRPr lang="en-US" altLang="zh-CN" sz="1600" b="1" dirty="0">
                <a:effectLst>
                  <a:outerShdw blurRad="38100" dist="38100" dir="2700000" algn="tl">
                    <a:srgbClr val="FFFFFF"/>
                  </a:outerShdw>
                </a:effectLst>
                <a:cs typeface="Arial" panose="020B0604020202020204" pitchFamily="34" charset="0"/>
              </a:endParaRPr>
            </a:p>
          </p:txBody>
        </p:sp>
        <p:sp>
          <p:nvSpPr>
            <p:cNvPr id="21" name="Text Box 19"/>
            <p:cNvSpPr txBox="1">
              <a:spLocks noChangeArrowheads="1"/>
            </p:cNvSpPr>
            <p:nvPr/>
          </p:nvSpPr>
          <p:spPr bwMode="gray">
            <a:xfrm>
              <a:off x="5569518" y="3732523"/>
              <a:ext cx="2628343" cy="531856"/>
            </a:xfrm>
            <a:prstGeom prst="rect">
              <a:avLst/>
            </a:prstGeom>
            <a:noFill/>
            <a:ln w="9525" algn="ctr">
              <a:noFill/>
              <a:miter lim="800000"/>
            </a:ln>
          </p:spPr>
          <p:txBody>
            <a:bodyPr wrap="square">
              <a:spAutoFit/>
            </a:bodyPr>
            <a:lstStyle/>
            <a:p>
              <a:pPr eaLnBrk="0" hangingPunct="0"/>
              <a:r>
                <a:rPr lang="zh-CN" altLang="en-US" sz="1600" dirty="0" smtClean="0"/>
                <a:t>飞灰和灰渣含碳量高，</a:t>
              </a:r>
              <a:r>
                <a:rPr lang="zh-CN" altLang="en-US" sz="1600" dirty="0" smtClean="0">
                  <a:ln w="22225">
                    <a:solidFill>
                      <a:schemeClr val="accent2"/>
                    </a:solidFill>
                    <a:prstDash val="solid"/>
                  </a:ln>
                  <a:solidFill>
                    <a:schemeClr val="accent2">
                      <a:lumMod val="40000"/>
                      <a:lumOff val="60000"/>
                    </a:schemeClr>
                  </a:solidFill>
                  <a:effectLst/>
                  <a:cs typeface="Arial" panose="020B0604020202020204" pitchFamily="34" charset="0"/>
                </a:rPr>
                <a:t>碳转化率</a:t>
              </a:r>
              <a:r>
                <a:rPr lang="zh-CN" altLang="en-US" sz="1600" dirty="0" smtClean="0">
                  <a:cs typeface="Arial" panose="020B0604020202020204" pitchFamily="34" charset="0"/>
                </a:rPr>
                <a:t>低</a:t>
              </a:r>
              <a:endParaRPr lang="en-US" altLang="zh-CN" sz="1600" dirty="0">
                <a:cs typeface="Arial" panose="020B0604020202020204" pitchFamily="34" charset="0"/>
              </a:endParaRPr>
            </a:p>
          </p:txBody>
        </p:sp>
        <p:sp>
          <p:nvSpPr>
            <p:cNvPr id="22" name="Text Box 20"/>
            <p:cNvSpPr txBox="1">
              <a:spLocks noChangeArrowheads="1"/>
            </p:cNvSpPr>
            <p:nvPr/>
          </p:nvSpPr>
          <p:spPr bwMode="gray">
            <a:xfrm>
              <a:off x="1424849" y="3513345"/>
              <a:ext cx="2701352" cy="531856"/>
            </a:xfrm>
            <a:prstGeom prst="rect">
              <a:avLst/>
            </a:prstGeom>
            <a:noFill/>
            <a:ln w="9525" algn="ctr">
              <a:noFill/>
              <a:miter lim="800000"/>
            </a:ln>
          </p:spPr>
          <p:txBody>
            <a:bodyPr wrap="square">
              <a:spAutoFit/>
            </a:bodyPr>
            <a:lstStyle/>
            <a:p>
              <a:pPr>
                <a:buClr>
                  <a:schemeClr val="tx2">
                    <a:lumMod val="60000"/>
                    <a:lumOff val="40000"/>
                  </a:schemeClr>
                </a:buClr>
              </a:pPr>
              <a:r>
                <a:rPr lang="zh-CN" altLang="en-US" sz="1600" dirty="0" smtClean="0">
                  <a:ln w="22225">
                    <a:solidFill>
                      <a:schemeClr val="accent2"/>
                    </a:solidFill>
                    <a:prstDash val="solid"/>
                  </a:ln>
                  <a:solidFill>
                    <a:schemeClr val="accent2">
                      <a:lumMod val="40000"/>
                      <a:lumOff val="60000"/>
                    </a:schemeClr>
                  </a:solidFill>
                  <a:effectLst/>
                </a:rPr>
                <a:t>不副产焦油</a:t>
              </a:r>
              <a:r>
                <a:rPr lang="zh-CN" altLang="en-US" sz="1600" dirty="0" smtClean="0"/>
                <a:t>，合成气中甲烷含量少</a:t>
              </a:r>
              <a:endParaRPr lang="en-US" altLang="zh-CN" sz="1600" dirty="0" smtClean="0">
                <a:latin typeface="Arial" panose="020B0604020202020204" pitchFamily="34" charset="0"/>
                <a:cs typeface="Arial" panose="020B0604020202020204" pitchFamily="34" charset="0"/>
              </a:endParaRPr>
            </a:p>
          </p:txBody>
        </p:sp>
        <p:grpSp>
          <p:nvGrpSpPr>
            <p:cNvPr id="6" name="Group 21"/>
            <p:cNvGrpSpPr/>
            <p:nvPr/>
          </p:nvGrpSpPr>
          <p:grpSpPr bwMode="auto">
            <a:xfrm>
              <a:off x="5389685" y="2626138"/>
              <a:ext cx="174698" cy="168275"/>
              <a:chOff x="2770" y="2310"/>
              <a:chExt cx="272" cy="262"/>
            </a:xfrm>
          </p:grpSpPr>
          <p:sp>
            <p:nvSpPr>
              <p:cNvPr id="38" name="Oval 22"/>
              <p:cNvSpPr>
                <a:spLocks noChangeArrowheads="1"/>
              </p:cNvSpPr>
              <p:nvPr/>
            </p:nvSpPr>
            <p:spPr bwMode="gray">
              <a:xfrm>
                <a:off x="2780" y="2310"/>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9" name="Oval 23"/>
              <p:cNvSpPr>
                <a:spLocks noChangeArrowheads="1"/>
              </p:cNvSpPr>
              <p:nvPr/>
            </p:nvSpPr>
            <p:spPr bwMode="gray">
              <a:xfrm>
                <a:off x="2770" y="2332"/>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ln>
              <a:effectLst/>
            </p:spPr>
            <p:txBody>
              <a:bodyPr wrap="none" anchor="ctr"/>
              <a:lstStyle/>
              <a:p>
                <a:pPr>
                  <a:defRPr/>
                </a:pPr>
                <a:endParaRPr lang="zh-CN" altLang="en-US"/>
              </a:p>
            </p:txBody>
          </p:sp>
        </p:grpSp>
        <p:grpSp>
          <p:nvGrpSpPr>
            <p:cNvPr id="9" name="Group 24"/>
            <p:cNvGrpSpPr/>
            <p:nvPr/>
          </p:nvGrpSpPr>
          <p:grpSpPr bwMode="auto">
            <a:xfrm>
              <a:off x="5455838" y="3760054"/>
              <a:ext cx="168275" cy="168274"/>
              <a:chOff x="2873" y="2066"/>
              <a:chExt cx="262" cy="262"/>
            </a:xfrm>
          </p:grpSpPr>
          <p:sp>
            <p:nvSpPr>
              <p:cNvPr id="36" name="Oval 25"/>
              <p:cNvSpPr>
                <a:spLocks noChangeArrowheads="1"/>
              </p:cNvSpPr>
              <p:nvPr/>
            </p:nvSpPr>
            <p:spPr bwMode="gray">
              <a:xfrm>
                <a:off x="2873" y="2066"/>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7" name="Oval 26"/>
              <p:cNvSpPr>
                <a:spLocks noChangeArrowheads="1"/>
              </p:cNvSpPr>
              <p:nvPr/>
            </p:nvSpPr>
            <p:spPr bwMode="gray">
              <a:xfrm>
                <a:off x="2873" y="2087"/>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ln>
              <a:effectLst/>
            </p:spPr>
            <p:txBody>
              <a:bodyPr wrap="none" anchor="ctr"/>
              <a:lstStyle/>
              <a:p>
                <a:pPr>
                  <a:defRPr/>
                </a:pPr>
                <a:endParaRPr lang="zh-CN" altLang="en-US"/>
              </a:p>
            </p:txBody>
          </p:sp>
        </p:grpSp>
        <p:sp>
          <p:nvSpPr>
            <p:cNvPr id="26" name="Rectangle 17"/>
            <p:cNvSpPr>
              <a:spLocks noChangeArrowheads="1"/>
            </p:cNvSpPr>
            <p:nvPr/>
          </p:nvSpPr>
          <p:spPr bwMode="gray">
            <a:xfrm>
              <a:off x="1370334" y="2589410"/>
              <a:ext cx="2701352" cy="755796"/>
            </a:xfrm>
            <a:prstGeom prst="rect">
              <a:avLst/>
            </a:prstGeom>
            <a:noFill/>
            <a:ln w="9525">
              <a:noFill/>
              <a:miter lim="800000"/>
            </a:ln>
            <a:effectLst/>
          </p:spPr>
          <p:txBody>
            <a:bodyPr wrap="square">
              <a:spAutoFit/>
            </a:bodyPr>
            <a:lstStyle/>
            <a:p>
              <a:pPr>
                <a:buClr>
                  <a:srgbClr val="FF0066"/>
                </a:buClr>
                <a:buSzPct val="75000"/>
                <a:defRPr/>
              </a:pPr>
              <a:r>
                <a:rPr lang="zh-CN" altLang="en-US" sz="160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高效</a:t>
              </a:r>
              <a:r>
                <a:rPr lang="zh-CN" altLang="en-US" sz="1600" dirty="0" smtClean="0">
                  <a:latin typeface="Arial" panose="020B0604020202020204" pitchFamily="34" charset="0"/>
                  <a:cs typeface="Arial" panose="020B0604020202020204" pitchFamily="34" charset="0"/>
                </a:rPr>
                <a:t>，原料煤粒度较小，与气化剂的接触面大，反应速度快，单炉的生产能力提高</a:t>
              </a:r>
              <a:endParaRPr lang="en-US" altLang="zh-CN" sz="1600" b="1" dirty="0">
                <a:effectLst>
                  <a:outerShdw blurRad="38100" dist="38100" dir="2700000" algn="tl">
                    <a:srgbClr val="FFFFFF"/>
                  </a:outerShdw>
                </a:effectLst>
                <a:cs typeface="Arial" panose="020B0604020202020204" pitchFamily="34" charset="0"/>
              </a:endParaRPr>
            </a:p>
          </p:txBody>
        </p:sp>
        <p:sp>
          <p:nvSpPr>
            <p:cNvPr id="34" name="Oval 22"/>
            <p:cNvSpPr>
              <a:spLocks noChangeArrowheads="1"/>
            </p:cNvSpPr>
            <p:nvPr/>
          </p:nvSpPr>
          <p:spPr bwMode="gray">
            <a:xfrm>
              <a:off x="1202186" y="2625473"/>
              <a:ext cx="168275" cy="168275"/>
            </a:xfrm>
            <a:prstGeom prst="ellipse">
              <a:avLst/>
            </a:prstGeom>
            <a:solidFill>
              <a:srgbClr val="92D050"/>
            </a:soli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grpSp>
          <p:nvGrpSpPr>
            <p:cNvPr id="11" name="Group 24"/>
            <p:cNvGrpSpPr/>
            <p:nvPr/>
          </p:nvGrpSpPr>
          <p:grpSpPr bwMode="auto">
            <a:xfrm>
              <a:off x="909888" y="3591684"/>
              <a:ext cx="493907" cy="477208"/>
              <a:chOff x="2963" y="1789"/>
              <a:chExt cx="769" cy="743"/>
            </a:xfrm>
            <a:solidFill>
              <a:srgbClr val="92D050"/>
            </a:solidFill>
          </p:grpSpPr>
          <p:sp>
            <p:nvSpPr>
              <p:cNvPr id="32" name="Oval 25"/>
              <p:cNvSpPr>
                <a:spLocks noChangeArrowheads="1"/>
              </p:cNvSpPr>
              <p:nvPr/>
            </p:nvSpPr>
            <p:spPr bwMode="gray">
              <a:xfrm>
                <a:off x="3470" y="1789"/>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3" name="Oval 26"/>
              <p:cNvSpPr>
                <a:spLocks noChangeArrowheads="1"/>
              </p:cNvSpPr>
              <p:nvPr/>
            </p:nvSpPr>
            <p:spPr bwMode="gray">
              <a:xfrm>
                <a:off x="2963" y="2314"/>
                <a:ext cx="220" cy="218"/>
              </a:xfrm>
              <a:prstGeom prst="ellipse">
                <a:avLst/>
              </a:prstGeom>
              <a:grpFill/>
              <a:ln w="12700">
                <a:noFill/>
                <a:round/>
              </a:ln>
              <a:effectLst/>
            </p:spPr>
            <p:txBody>
              <a:bodyPr wrap="none" anchor="ctr"/>
              <a:lstStyle/>
              <a:p>
                <a:pPr>
                  <a:defRPr/>
                </a:pPr>
                <a:endParaRPr lang="zh-CN" altLang="en-US"/>
              </a:p>
            </p:txBody>
          </p:sp>
        </p:grpSp>
      </p:grpSp>
      <p:sp>
        <p:nvSpPr>
          <p:cNvPr id="46" name="矩形 45"/>
          <p:cNvSpPr/>
          <p:nvPr/>
        </p:nvSpPr>
        <p:spPr>
          <a:xfrm>
            <a:off x="535277" y="1327455"/>
            <a:ext cx="8072494" cy="1476375"/>
          </a:xfrm>
          <a:prstGeom prst="rect">
            <a:avLst/>
          </a:prstGeom>
        </p:spPr>
        <p:txBody>
          <a:bodyPr wrap="square">
            <a:spAutoFit/>
          </a:bodyPr>
          <a:lstStyle/>
          <a:p>
            <a:r>
              <a:rPr lang="zh-CN" altLang="en-US" sz="1600" dirty="0" smtClean="0">
                <a:latin typeface="Arial" panose="020B0604020202020204" pitchFamily="34" charset="0"/>
                <a:cs typeface="Arial" panose="020B0604020202020204" pitchFamily="34" charset="0"/>
              </a:rPr>
              <a:t>        </a:t>
            </a:r>
            <a:r>
              <a:rPr lang="zh-CN" altLang="en-US" dirty="0" smtClean="0">
                <a:latin typeface="Arial" panose="020B0604020202020204" pitchFamily="34" charset="0"/>
                <a:cs typeface="Arial" panose="020B0604020202020204" pitchFamily="34" charset="0"/>
              </a:rPr>
              <a:t>流化床气化的气化剂由炉下部吹入，将床上的粉煤</a:t>
            </a:r>
            <a:r>
              <a:rPr lang="en-US"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小于</a:t>
            </a:r>
            <a:r>
              <a:rPr lang="en-US" dirty="0" smtClean="0">
                <a:latin typeface="Arial" panose="020B0604020202020204" pitchFamily="34" charset="0"/>
                <a:cs typeface="Arial" panose="020B0604020202020204" pitchFamily="34" charset="0"/>
              </a:rPr>
              <a:t>6mm)</a:t>
            </a:r>
            <a:r>
              <a:rPr lang="zh-CN" altLang="en-US" dirty="0" smtClean="0">
                <a:latin typeface="Arial" panose="020B0604020202020204" pitchFamily="34" charset="0"/>
                <a:cs typeface="Arial" panose="020B0604020202020204" pitchFamily="34" charset="0"/>
              </a:rPr>
              <a:t>托起，当气流速度上升到某一定值时，煤互相分开上下翻滚，同时床层膨胀且具有了流体 特征，即达成了流化床。</a:t>
            </a:r>
            <a:endParaRPr lang="en-US" altLang="zh-CN" dirty="0" smtClean="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       </a:t>
            </a:r>
            <a:r>
              <a:rPr lang="zh-CN" altLang="en-US" dirty="0" smtClean="0">
                <a:latin typeface="Arial" panose="020B0604020202020204" pitchFamily="34" charset="0"/>
                <a:cs typeface="Arial" panose="020B0604020202020204" pitchFamily="34" charset="0"/>
              </a:rPr>
              <a:t>德国的弗莱特</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温克勒发明了流化床气化法，用于生产活性碳。第一台工业化的流化床气化炉于</a:t>
            </a:r>
            <a:r>
              <a:rPr lang="en-US" altLang="zh-CN" dirty="0" smtClean="0">
                <a:latin typeface="Arial" panose="020B0604020202020204" pitchFamily="34" charset="0"/>
                <a:cs typeface="Arial" panose="020B0604020202020204" pitchFamily="34" charset="0"/>
              </a:rPr>
              <a:t>1926</a:t>
            </a:r>
            <a:r>
              <a:rPr lang="zh-CN" altLang="en-US" dirty="0" smtClean="0">
                <a:latin typeface="Arial" panose="020B0604020202020204" pitchFamily="34" charset="0"/>
                <a:cs typeface="Arial" panose="020B0604020202020204" pitchFamily="34" charset="0"/>
              </a:rPr>
              <a:t>年投入使用，并命名为温克勒炉。</a:t>
            </a:r>
            <a:endParaRPr lang="zh-CN" altLang="en-US" dirty="0">
              <a:latin typeface="Arial" panose="020B0604020202020204" pitchFamily="34" charset="0"/>
              <a:cs typeface="Arial" panose="020B0604020202020204" pitchFamily="34" charset="0"/>
            </a:endParaRPr>
          </a:p>
        </p:txBody>
      </p:sp>
      <p:sp>
        <p:nvSpPr>
          <p:cNvPr id="48" name="Text Box 19"/>
          <p:cNvSpPr txBox="1">
            <a:spLocks noChangeArrowheads="1"/>
          </p:cNvSpPr>
          <p:nvPr/>
        </p:nvSpPr>
        <p:spPr bwMode="gray">
          <a:xfrm>
            <a:off x="5501012" y="5625481"/>
            <a:ext cx="2643206" cy="583565"/>
          </a:xfrm>
          <a:prstGeom prst="rect">
            <a:avLst/>
          </a:prstGeom>
          <a:noFill/>
          <a:ln w="9525" algn="ctr">
            <a:noFill/>
            <a:miter lim="800000"/>
          </a:ln>
        </p:spPr>
        <p:txBody>
          <a:bodyPr wrap="square">
            <a:spAutoFit/>
          </a:bodyPr>
          <a:lstStyle/>
          <a:p>
            <a:pPr eaLnBrk="0" hangingPunct="0"/>
            <a:r>
              <a:rPr lang="zh-CN" altLang="en-US" sz="1600" dirty="0" smtClean="0">
                <a:cs typeface="Arial" panose="020B0604020202020204" pitchFamily="34" charset="0"/>
              </a:rPr>
              <a:t>原料煤在炉内停留时间短，</a:t>
            </a:r>
            <a:r>
              <a:rPr lang="zh-CN" altLang="en-US" sz="1600" dirty="0" smtClean="0">
                <a:ln w="22225">
                  <a:solidFill>
                    <a:schemeClr val="accent2"/>
                  </a:solidFill>
                  <a:prstDash val="solid"/>
                </a:ln>
                <a:solidFill>
                  <a:schemeClr val="accent2">
                    <a:lumMod val="40000"/>
                    <a:lumOff val="60000"/>
                  </a:schemeClr>
                </a:solidFill>
                <a:effectLst/>
                <a:cs typeface="Arial" panose="020B0604020202020204" pitchFamily="34" charset="0"/>
              </a:rPr>
              <a:t>只能用气化反应较好的煤种</a:t>
            </a:r>
          </a:p>
        </p:txBody>
      </p:sp>
      <p:sp>
        <p:nvSpPr>
          <p:cNvPr id="54" name="Oval 25"/>
          <p:cNvSpPr>
            <a:spLocks noChangeArrowheads="1"/>
          </p:cNvSpPr>
          <p:nvPr/>
        </p:nvSpPr>
        <p:spPr bwMode="gray">
          <a:xfrm>
            <a:off x="5461324" y="5625164"/>
            <a:ext cx="164653" cy="185018"/>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横卷形 6"/>
          <p:cNvSpPr/>
          <p:nvPr/>
        </p:nvSpPr>
        <p:spPr>
          <a:xfrm>
            <a:off x="308899" y="134282"/>
            <a:ext cx="8001056" cy="1143008"/>
          </a:xfrm>
          <a:prstGeom prst="horizontalScroll">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8" name="TextBox 7"/>
          <p:cNvSpPr txBox="1"/>
          <p:nvPr/>
        </p:nvSpPr>
        <p:spPr>
          <a:xfrm>
            <a:off x="889000" y="443865"/>
            <a:ext cx="2385060" cy="52197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气流床概述</a:t>
            </a:r>
            <a:endParaRPr lang="zh-CN" altLang="en-US" sz="2800" dirty="0">
              <a:latin typeface="华文新魏" panose="02010800040101010101" pitchFamily="2" charset="-122"/>
              <a:ea typeface="华文新魏" panose="02010800040101010101" pitchFamily="2" charset="-122"/>
            </a:endParaRPr>
          </a:p>
        </p:txBody>
      </p:sp>
      <p:sp>
        <p:nvSpPr>
          <p:cNvPr id="11" name="圆角矩形 10"/>
          <p:cNvSpPr/>
          <p:nvPr/>
        </p:nvSpPr>
        <p:spPr>
          <a:xfrm>
            <a:off x="308900" y="1490333"/>
            <a:ext cx="8286808" cy="49292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p>
        </p:txBody>
      </p:sp>
      <p:sp>
        <p:nvSpPr>
          <p:cNvPr id="14" name="TextBox 13"/>
          <p:cNvSpPr txBox="1"/>
          <p:nvPr/>
        </p:nvSpPr>
        <p:spPr>
          <a:xfrm>
            <a:off x="451776" y="1724014"/>
            <a:ext cx="8143932" cy="4523105"/>
          </a:xfrm>
          <a:prstGeom prst="rect">
            <a:avLst/>
          </a:prstGeom>
          <a:noFill/>
        </p:spPr>
        <p:txBody>
          <a:bodyPr wrap="square" rtlCol="0">
            <a:spAutoFit/>
          </a:bodyPr>
          <a:lstStyle/>
          <a:p>
            <a:pPr>
              <a:buClr>
                <a:schemeClr val="tx2">
                  <a:lumMod val="60000"/>
                  <a:lumOff val="40000"/>
                </a:schemeClr>
              </a:buClr>
              <a:buFont typeface="Wingdings" panose="05000000000000000000" pitchFamily="2" charset="2"/>
              <a:buChar char="l"/>
            </a:pPr>
            <a:r>
              <a:rPr lang="zh-CN" altLang="en-US" dirty="0" smtClean="0"/>
              <a:t> 气流床气化法是用极细的粉煤为原料，被氧气和水蒸气组成的气化剂高速气流携带进入气化炉气化的方法。在气化炉内，细颗粒粉煤分散悬浮于高速气流中，并随之并行流动，这种状态称为气流床。</a:t>
            </a:r>
            <a:endParaRPr lang="en-US" altLang="zh-CN" dirty="0" smtClean="0"/>
          </a:p>
          <a:p>
            <a:pPr>
              <a:buClr>
                <a:schemeClr val="tx2">
                  <a:lumMod val="60000"/>
                  <a:lumOff val="40000"/>
                </a:schemeClr>
              </a:buClr>
              <a:buFont typeface="Wingdings" panose="05000000000000000000" pitchFamily="2" charset="2"/>
              <a:buChar char="l"/>
            </a:pPr>
            <a:r>
              <a:rPr lang="zh-CN" altLang="en-US" dirty="0" smtClean="0"/>
              <a:t>气流床气化法的特点：</a:t>
            </a:r>
            <a:endParaRPr lang="en-US" altLang="zh-CN" dirty="0" smtClean="0"/>
          </a:p>
          <a:p>
            <a:pPr>
              <a:buClr>
                <a:schemeClr val="tx2">
                  <a:lumMod val="60000"/>
                  <a:lumOff val="40000"/>
                </a:schemeClr>
              </a:buClr>
              <a:buFont typeface="Wingdings" panose="05000000000000000000" pitchFamily="2" charset="2"/>
              <a:buChar char="ü"/>
            </a:pPr>
            <a:r>
              <a:rPr lang="zh-CN" altLang="en-US" dirty="0" smtClean="0"/>
              <a:t>属于高温气化技术，炉内反应区温度可达</a:t>
            </a:r>
            <a:r>
              <a:rPr lang="en-US" altLang="zh-CN" dirty="0" smtClean="0"/>
              <a:t>2000</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，出炉煤气温度</a:t>
            </a:r>
            <a:r>
              <a:rPr lang="en-US" altLang="zh-CN" dirty="0" smtClean="0"/>
              <a:t>1400</a:t>
            </a:r>
            <a:r>
              <a:rPr lang="en-US" altLang="zh-CN" dirty="0" smtClean="0">
                <a:latin typeface="宋体" panose="02010600030101010101" pitchFamily="2" charset="-122"/>
              </a:rPr>
              <a:t>℃</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n w="22225">
                  <a:solidFill>
                    <a:schemeClr val="accent2"/>
                  </a:solidFill>
                  <a:prstDash val="solid"/>
                </a:ln>
                <a:solidFill>
                  <a:schemeClr val="accent2">
                    <a:lumMod val="40000"/>
                    <a:lumOff val="60000"/>
                  </a:schemeClr>
                </a:solidFill>
                <a:effectLst/>
                <a:latin typeface="宋体" panose="02010600030101010101" pitchFamily="2" charset="-122"/>
              </a:rPr>
              <a:t>气化反应速度极快</a:t>
            </a:r>
            <a:r>
              <a:rPr lang="zh-CN" altLang="en-US" dirty="0" smtClean="0">
                <a:latin typeface="宋体" panose="02010600030101010101" pitchFamily="2" charset="-122"/>
              </a:rPr>
              <a:t>，气化强度和单路气化能力比前两类气化技术都高，目前已商业化的气化炉，每天可气化约</a:t>
            </a:r>
            <a:r>
              <a:rPr lang="en-US" altLang="zh-CN" dirty="0" smtClean="0">
                <a:latin typeface="宋体" panose="02010600030101010101" pitchFamily="2" charset="-122"/>
              </a:rPr>
              <a:t>2000</a:t>
            </a:r>
            <a:r>
              <a:rPr lang="zh-CN" altLang="en-US" dirty="0" smtClean="0">
                <a:latin typeface="宋体" panose="02010600030101010101" pitchFamily="2" charset="-122"/>
              </a:rPr>
              <a:t>～</a:t>
            </a:r>
            <a:r>
              <a:rPr lang="en-US" altLang="zh-CN" dirty="0" smtClean="0">
                <a:latin typeface="宋体" panose="02010600030101010101" pitchFamily="2" charset="-122"/>
              </a:rPr>
              <a:t>2600</a:t>
            </a:r>
            <a:r>
              <a:rPr lang="zh-CN" altLang="en-US" dirty="0" smtClean="0">
                <a:latin typeface="宋体" panose="02010600030101010101" pitchFamily="2" charset="-122"/>
              </a:rPr>
              <a:t>吨煤；</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atin typeface="宋体" panose="02010600030101010101" pitchFamily="2" charset="-122"/>
              </a:rPr>
              <a:t>由于高速气流和以氧气为催化剂，气流床气化法的</a:t>
            </a:r>
            <a:r>
              <a:rPr lang="zh-CN" altLang="en-US" dirty="0" smtClean="0">
                <a:ln w="22225">
                  <a:solidFill>
                    <a:schemeClr val="accent2"/>
                  </a:solidFill>
                  <a:prstDash val="solid"/>
                </a:ln>
                <a:solidFill>
                  <a:schemeClr val="accent2">
                    <a:lumMod val="40000"/>
                    <a:lumOff val="60000"/>
                  </a:schemeClr>
                </a:solidFill>
                <a:effectLst/>
                <a:latin typeface="宋体" panose="02010600030101010101" pitchFamily="2" charset="-122"/>
              </a:rPr>
              <a:t>耗能和耗氧量都很大</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n w="22225">
                  <a:solidFill>
                    <a:schemeClr val="accent2"/>
                  </a:solidFill>
                  <a:prstDash val="solid"/>
                </a:ln>
                <a:solidFill>
                  <a:schemeClr val="accent2">
                    <a:lumMod val="40000"/>
                    <a:lumOff val="60000"/>
                  </a:schemeClr>
                </a:solidFill>
                <a:effectLst/>
                <a:latin typeface="宋体" panose="02010600030101010101" pitchFamily="2" charset="-122"/>
              </a:rPr>
              <a:t>煤种适应性强</a:t>
            </a:r>
            <a:r>
              <a:rPr lang="en-US" altLang="zh-CN" dirty="0" smtClean="0">
                <a:latin typeface="宋体" panose="02010600030101010101" pitchFamily="2" charset="-122"/>
              </a:rPr>
              <a:t>,</a:t>
            </a:r>
            <a:r>
              <a:rPr lang="zh-CN" altLang="en-US" dirty="0" smtClean="0">
                <a:latin typeface="宋体" panose="02010600030101010101" pitchFamily="2" charset="-122"/>
              </a:rPr>
              <a:t>不受煤种黏结性的影响；</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atin typeface="宋体" panose="02010600030101010101" pitchFamily="2" charset="-122"/>
              </a:rPr>
              <a:t>粉煤在气化炉中停留时间极短，常用纯氧和水蒸气作为气化剂，由于煤气排出 </a:t>
            </a:r>
            <a:endParaRPr lang="en-US" altLang="zh-CN" dirty="0" smtClean="0">
              <a:latin typeface="宋体" panose="02010600030101010101" pitchFamily="2" charset="-122"/>
            </a:endParaRPr>
          </a:p>
          <a:p>
            <a:pPr>
              <a:buClr>
                <a:schemeClr val="tx2">
                  <a:lumMod val="60000"/>
                  <a:lumOff val="40000"/>
                </a:schemeClr>
              </a:buClr>
            </a:pPr>
            <a:r>
              <a:rPr lang="en-US" altLang="zh-CN" dirty="0" smtClean="0">
                <a:latin typeface="宋体" panose="02010600030101010101" pitchFamily="2" charset="-122"/>
              </a:rPr>
              <a:t>  </a:t>
            </a:r>
            <a:r>
              <a:rPr lang="zh-CN" altLang="en-US" dirty="0" smtClean="0">
                <a:latin typeface="宋体" panose="02010600030101010101" pitchFamily="2" charset="-122"/>
              </a:rPr>
              <a:t>时夹带未反应的碳，一般采用循环回炉的方法提高气化效率；</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atin typeface="宋体" panose="02010600030101010101" pitchFamily="2" charset="-122"/>
              </a:rPr>
              <a:t>由于反应温度高，煤气中</a:t>
            </a:r>
            <a:r>
              <a:rPr lang="en-US" altLang="zh-CN" dirty="0" smtClean="0">
                <a:latin typeface="宋体" panose="02010600030101010101" pitchFamily="2" charset="-122"/>
              </a:rPr>
              <a:t>CH4</a:t>
            </a:r>
            <a:r>
              <a:rPr lang="zh-CN" altLang="en-US" dirty="0" smtClean="0">
                <a:latin typeface="宋体" panose="02010600030101010101" pitchFamily="2" charset="-122"/>
              </a:rPr>
              <a:t>含量很低，主要组分</a:t>
            </a:r>
            <a:r>
              <a:rPr lang="en-US" altLang="zh-CN" dirty="0" smtClean="0">
                <a:latin typeface="宋体" panose="02010600030101010101" pitchFamily="2" charset="-122"/>
              </a:rPr>
              <a:t>CO</a:t>
            </a:r>
            <a:r>
              <a:rPr lang="zh-CN" altLang="en-US" dirty="0" smtClean="0">
                <a:latin typeface="宋体" panose="02010600030101010101" pitchFamily="2" charset="-122"/>
              </a:rPr>
              <a:t>含量可达</a:t>
            </a:r>
            <a:r>
              <a:rPr lang="en-US" altLang="zh-CN" dirty="0" smtClean="0">
                <a:latin typeface="宋体" panose="02010600030101010101" pitchFamily="2" charset="-122"/>
              </a:rPr>
              <a:t>58%-62%</a:t>
            </a:r>
            <a:r>
              <a:rPr lang="zh-CN" altLang="en-US" dirty="0" smtClean="0">
                <a:latin typeface="宋体" panose="02010600030101010101" pitchFamily="2" charset="-122"/>
              </a:rPr>
              <a:t>，其次是</a:t>
            </a:r>
            <a:r>
              <a:rPr lang="en-US" altLang="zh-CN" dirty="0" smtClean="0">
                <a:latin typeface="宋体" panose="02010600030101010101" pitchFamily="2" charset="-122"/>
              </a:rPr>
              <a:t>H2</a:t>
            </a:r>
            <a:r>
              <a:rPr lang="zh-CN" altLang="en-US" dirty="0" smtClean="0">
                <a:latin typeface="宋体" panose="02010600030101010101" pitchFamily="2" charset="-122"/>
              </a:rPr>
              <a:t>和</a:t>
            </a:r>
            <a:r>
              <a:rPr lang="en-US" altLang="zh-CN" dirty="0" smtClean="0">
                <a:latin typeface="宋体" panose="02010600030101010101" pitchFamily="2" charset="-122"/>
              </a:rPr>
              <a:t>CO2</a:t>
            </a:r>
            <a:r>
              <a:rPr lang="zh-CN" altLang="en-US" dirty="0" smtClean="0">
                <a:latin typeface="宋体" panose="02010600030101010101" pitchFamily="2" charset="-122"/>
              </a:rPr>
              <a:t>等，热值不高；</a:t>
            </a:r>
            <a:endParaRPr lang="en-US" altLang="zh-CN" dirty="0" smtClean="0">
              <a:latin typeface="宋体" panose="02010600030101010101" pitchFamily="2" charset="-122"/>
            </a:endParaRPr>
          </a:p>
          <a:p>
            <a:pPr>
              <a:buClr>
                <a:schemeClr val="tx2">
                  <a:lumMod val="60000"/>
                  <a:lumOff val="40000"/>
                </a:schemeClr>
              </a:buClr>
              <a:buFont typeface="Wingdings" panose="05000000000000000000" pitchFamily="2" charset="2"/>
              <a:buChar char="ü"/>
            </a:pPr>
            <a:r>
              <a:rPr lang="zh-CN" altLang="en-US" dirty="0" smtClean="0">
                <a:latin typeface="宋体" panose="02010600030101010101" pitchFamily="2" charset="-122"/>
              </a:rPr>
              <a:t>在气流床的高温下，粉煤的干馏产物全部分解，粗煤气中不含焦油，有利于简化后续净化系统，</a:t>
            </a:r>
            <a:r>
              <a:rPr lang="zh-CN" altLang="en-US" dirty="0" smtClean="0">
                <a:ln w="22225">
                  <a:solidFill>
                    <a:schemeClr val="accent2"/>
                  </a:solidFill>
                  <a:prstDash val="solid"/>
                </a:ln>
                <a:solidFill>
                  <a:schemeClr val="accent2">
                    <a:lumMod val="40000"/>
                    <a:lumOff val="60000"/>
                  </a:schemeClr>
                </a:solidFill>
                <a:effectLst/>
                <a:latin typeface="宋体" panose="02010600030101010101" pitchFamily="2" charset="-122"/>
              </a:rPr>
              <a:t>环境污染少</a:t>
            </a:r>
          </a:p>
          <a:p>
            <a:pPr>
              <a:buClr>
                <a:schemeClr val="tx2">
                  <a:lumMod val="60000"/>
                  <a:lumOff val="40000"/>
                </a:schemeClr>
              </a:buClr>
              <a:buFont typeface="Wingdings" panose="05000000000000000000" pitchFamily="2" charset="2"/>
              <a:buChar char="ü"/>
            </a:pPr>
            <a:r>
              <a:rPr lang="zh-CN" altLang="en-US" dirty="0" smtClean="0"/>
              <a:t>热损失大，需采用合适余热回收设备，提高效率。</a:t>
            </a:r>
            <a:endParaRPr lang="zh-CN" alt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2872</Words>
  <Application>Microsoft Office PowerPoint</Application>
  <PresentationFormat>全屏显示(4:3)</PresentationFormat>
  <Paragraphs>174</Paragraphs>
  <Slides>28</Slides>
  <Notes>0</Notes>
  <HiddenSlides>1</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煤气化重要性</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cncic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cncic</dc:creator>
  <cp:lastModifiedBy>www.870775819qq.com@outlook.com</cp:lastModifiedBy>
  <cp:revision>632</cp:revision>
  <dcterms:created xsi:type="dcterms:W3CDTF">2011-04-14T01:28:00Z</dcterms:created>
  <dcterms:modified xsi:type="dcterms:W3CDTF">2017-11-09T14:38:07Z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